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  <p:sldMasterId id="2147483707" r:id="rId2"/>
  </p:sldMasterIdLst>
  <p:notesMasterIdLst>
    <p:notesMasterId r:id="rId15"/>
  </p:notesMasterIdLst>
  <p:sldIdLst>
    <p:sldId id="293" r:id="rId3"/>
    <p:sldId id="302" r:id="rId4"/>
    <p:sldId id="312" r:id="rId5"/>
    <p:sldId id="326" r:id="rId6"/>
    <p:sldId id="329" r:id="rId7"/>
    <p:sldId id="328" r:id="rId8"/>
    <p:sldId id="344" r:id="rId9"/>
    <p:sldId id="334" r:id="rId10"/>
    <p:sldId id="336" r:id="rId11"/>
    <p:sldId id="337" r:id="rId12"/>
    <p:sldId id="304" r:id="rId13"/>
    <p:sldId id="34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84750" autoAdjust="0"/>
  </p:normalViewPr>
  <p:slideViewPr>
    <p:cSldViewPr snapToGrid="0">
      <p:cViewPr varScale="1">
        <p:scale>
          <a:sx n="56" d="100"/>
          <a:sy n="56" d="100"/>
        </p:scale>
        <p:origin x="932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dirty="0"/>
              <a:t>Zájem</a:t>
            </a:r>
            <a:r>
              <a:rPr lang="cs-CZ" sz="2400" baseline="0" dirty="0"/>
              <a:t> o nutriční složení potravin</a:t>
            </a:r>
            <a:endParaRPr lang="cs-CZ" sz="2400" dirty="0"/>
          </a:p>
        </c:rich>
      </c:tx>
      <c:layout>
        <c:manualLayout>
          <c:xMode val="edge"/>
          <c:yMode val="edge"/>
          <c:x val="7.8879848088525023E-2"/>
          <c:y val="2.7909111968675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4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775716036534575"/>
          <c:y val="0.5685700807386489"/>
          <c:w val="0.26757988225088525"/>
          <c:h val="0.35938305918280844"/>
        </c:manualLayout>
      </c:layout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138707444899991"/>
          <c:y val="9.3944448346441056E-2"/>
          <c:w val="0.64161508586458327"/>
          <c:h val="0.65706373867189016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3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2BD-40F7-A466-81FE2A606D33}"/>
              </c:ext>
            </c:extLst>
          </c:dPt>
          <c:dPt>
            <c:idx val="1"/>
            <c:bubble3D val="0"/>
            <c:explosion val="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2BD-40F7-A466-81FE2A606D33}"/>
              </c:ext>
            </c:extLst>
          </c:dPt>
          <c:dPt>
            <c:idx val="2"/>
            <c:bubble3D val="0"/>
            <c:explosion val="8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2BD-40F7-A466-81FE2A606D33}"/>
              </c:ext>
            </c:extLst>
          </c:dPt>
          <c:dPt>
            <c:idx val="3"/>
            <c:bubble3D val="0"/>
            <c:explosion val="6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2BD-40F7-A466-81FE2A606D33}"/>
              </c:ext>
            </c:extLst>
          </c:dPt>
          <c:dLbls>
            <c:dLbl>
              <c:idx val="0"/>
              <c:layout>
                <c:manualLayout>
                  <c:x val="-4.0038612415122493E-2"/>
                  <c:y val="0.182101411648210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BD-40F7-A466-81FE2A606D33}"/>
                </c:ext>
              </c:extLst>
            </c:dLbl>
            <c:dLbl>
              <c:idx val="1"/>
              <c:layout>
                <c:manualLayout>
                  <c:x val="-3.0158770069760508E-2"/>
                  <c:y val="-2.22838336538137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BD-40F7-A466-81FE2A606D33}"/>
                </c:ext>
              </c:extLst>
            </c:dLbl>
            <c:dLbl>
              <c:idx val="2"/>
              <c:layout>
                <c:manualLayout>
                  <c:x val="-1.4192362385769642E-2"/>
                  <c:y val="-9.903926068361677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BD-40F7-A466-81FE2A606D33}"/>
                </c:ext>
              </c:extLst>
            </c:dLbl>
            <c:dLbl>
              <c:idx val="3"/>
              <c:layout>
                <c:manualLayout>
                  <c:x val="4.3290642494373956E-2"/>
                  <c:y val="-5.45225876193339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BD-40F7-A466-81FE2A606D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tables!$B$36:$B$39</c:f>
              <c:strCache>
                <c:ptCount val="4"/>
                <c:pt idx="0">
                  <c:v> Rozhodně ano</c:v>
                </c:pt>
                <c:pt idx="1">
                  <c:v> Spíše ano</c:v>
                </c:pt>
                <c:pt idx="2">
                  <c:v> Spíše ne</c:v>
                </c:pt>
                <c:pt idx="3">
                  <c:v> Rozhodně ne</c:v>
                </c:pt>
              </c:strCache>
            </c:strRef>
          </c:cat>
          <c:val>
            <c:numRef>
              <c:f>tables!$E$36:$E$39</c:f>
              <c:numCache>
                <c:formatCode>###0.0</c:formatCode>
                <c:ptCount val="4"/>
                <c:pt idx="0">
                  <c:v>64.5</c:v>
                </c:pt>
                <c:pt idx="1">
                  <c:v>27.400000000000002</c:v>
                </c:pt>
                <c:pt idx="2">
                  <c:v>5.8000000000000007</c:v>
                </c:pt>
                <c:pt idx="3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BD-40F7-A466-81FE2A606D3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135329609206928"/>
          <c:y val="0.70052330748796687"/>
          <c:w val="0.24099803783556598"/>
          <c:h val="0.202638559543852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48270632940409"/>
          <c:y val="0"/>
          <c:w val="0.75028944746656323"/>
          <c:h val="0.94253397001088046"/>
        </c:manualLayout>
      </c:layout>
      <c:barChart>
        <c:barDir val="bar"/>
        <c:grouping val="clustered"/>
        <c:varyColors val="0"/>
        <c:ser>
          <c:idx val="0"/>
          <c:order val="0"/>
          <c:tx>
            <c:v>Srozumitelné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184-4BA8-A119-BACA80CFCCF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184-4BA8-A119-BACA80CFCCF5}"/>
                </c:ext>
              </c:extLst>
            </c:dLbl>
            <c:dLbl>
              <c:idx val="2"/>
              <c:layout>
                <c:manualLayout>
                  <c:x val="-3.0296058089232664E-3"/>
                  <c:y val="1.908240055311057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184-4BA8-A119-BACA80CFCCF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84-4BA8-A119-BACA80CFCCF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184-4BA8-A119-BACA80CFCC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tables!$B$58:$B$62</c:f>
              <c:strCache>
                <c:ptCount val="5"/>
                <c:pt idx="0">
                  <c:v> Rozhodně důležité</c:v>
                </c:pt>
                <c:pt idx="1">
                  <c:v> Spíše důležité</c:v>
                </c:pt>
                <c:pt idx="2">
                  <c:v> Ani důležité, ani nedůležité</c:v>
                </c:pt>
                <c:pt idx="3">
                  <c:v> Spíše nedůležité</c:v>
                </c:pt>
                <c:pt idx="4">
                  <c:v> Rozhodně nedůležité</c:v>
                </c:pt>
              </c:strCache>
            </c:strRef>
          </c:cat>
          <c:val>
            <c:numRef>
              <c:f>tables!$D$58:$D$62</c:f>
              <c:numCache>
                <c:formatCode>###0.0</c:formatCode>
                <c:ptCount val="5"/>
                <c:pt idx="0">
                  <c:v>81.599999999999994</c:v>
                </c:pt>
                <c:pt idx="1">
                  <c:v>15.299999999999999</c:v>
                </c:pt>
                <c:pt idx="2">
                  <c:v>2.6</c:v>
                </c:pt>
                <c:pt idx="3">
                  <c:v>0.3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84-4BA8-A119-BACA80CFCCF5}"/>
            </c:ext>
          </c:extLst>
        </c:ser>
        <c:ser>
          <c:idx val="1"/>
          <c:order val="1"/>
          <c:tx>
            <c:v>Dobře čitelné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184-4BA8-A119-BACA80CFCCF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184-4BA8-A119-BACA80CFCCF5}"/>
                </c:ext>
              </c:extLst>
            </c:dLbl>
            <c:dLbl>
              <c:idx val="2"/>
              <c:layout>
                <c:manualLayout>
                  <c:x val="-3.0296058089232386E-3"/>
                  <c:y val="1.363028610936469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184-4BA8-A119-BACA80CFCCF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84-4BA8-A119-BACA80CFCCF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184-4BA8-A119-BACA80CFCC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tables!$D$67:$D$71</c:f>
              <c:numCache>
                <c:formatCode>###0.0</c:formatCode>
                <c:ptCount val="5"/>
                <c:pt idx="0">
                  <c:v>75.5</c:v>
                </c:pt>
                <c:pt idx="1">
                  <c:v>19.8</c:v>
                </c:pt>
                <c:pt idx="2">
                  <c:v>4</c:v>
                </c:pt>
                <c:pt idx="3">
                  <c:v>0.5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84-4BA8-A119-BACA80CFCCF5}"/>
            </c:ext>
          </c:extLst>
        </c:ser>
        <c:ser>
          <c:idx val="2"/>
          <c:order val="2"/>
          <c:tx>
            <c:v>Výrazně viditelné na obale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184-4BA8-A119-BACA80CFCCF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184-4BA8-A119-BACA80CFCCF5}"/>
                </c:ext>
              </c:extLst>
            </c:dLbl>
            <c:dLbl>
              <c:idx val="2"/>
              <c:layout>
                <c:manualLayout>
                  <c:x val="4.5444087133848024E-3"/>
                  <c:y val="8.17817166561881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184-4BA8-A119-BACA80CFCCF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184-4BA8-A119-BACA80CFCCF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184-4BA8-A119-BACA80CFCC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tables!$D$76:$D$80</c:f>
              <c:numCache>
                <c:formatCode>###0.0</c:formatCode>
                <c:ptCount val="5"/>
                <c:pt idx="0">
                  <c:v>58.8</c:v>
                </c:pt>
                <c:pt idx="1">
                  <c:v>29.799999999999997</c:v>
                </c:pt>
                <c:pt idx="2">
                  <c:v>7.5</c:v>
                </c:pt>
                <c:pt idx="3">
                  <c:v>2.7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84-4BA8-A119-BACA80CFCCF5}"/>
            </c:ext>
          </c:extLst>
        </c:ser>
        <c:ser>
          <c:idx val="3"/>
          <c:order val="3"/>
          <c:tx>
            <c:v>Vícebarevné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184-4BA8-A119-BACA80CFCCF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84-4BA8-A119-BACA80CFCCF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184-4BA8-A119-BACA80CFCCF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184-4BA8-A119-BACA80CFCC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tables!$D$85:$D$89</c:f>
              <c:numCache>
                <c:formatCode>###0.0</c:formatCode>
                <c:ptCount val="5"/>
                <c:pt idx="0">
                  <c:v>23.799999999999997</c:v>
                </c:pt>
                <c:pt idx="1">
                  <c:v>33.800000000000004</c:v>
                </c:pt>
                <c:pt idx="2">
                  <c:v>28.999999999999996</c:v>
                </c:pt>
                <c:pt idx="3">
                  <c:v>9.9</c:v>
                </c:pt>
                <c:pt idx="4">
                  <c:v>3.5000000000000004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84-4BA8-A119-BACA80CFCCF5}"/>
            </c:ext>
          </c:extLst>
        </c:ser>
        <c:ser>
          <c:idx val="4"/>
          <c:order val="4"/>
          <c:tx>
            <c:v>Umožňuje jednoduché porovnání nutričního složení potravin mezi sebou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84-4BA8-A119-BACA80CFCCF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184-4BA8-A119-BACA80CFCCF5}"/>
                </c:ext>
              </c:extLst>
            </c:dLbl>
            <c:dLbl>
              <c:idx val="2"/>
              <c:layout>
                <c:manualLayout>
                  <c:x val="0"/>
                  <c:y val="-1.6356343331237682E-2"/>
                </c:manualLayout>
              </c:layout>
              <c:tx>
                <c:rich>
                  <a:bodyPr/>
                  <a:lstStyle/>
                  <a:p>
                    <a:fld id="{2C9AA6E8-0D0B-4A59-B7A0-2392E3783448}" type="SERIESNAME">
                      <a:rPr lang="en-US" sz="1100"/>
                      <a:pPr/>
                      <a:t>[SERIES NAME]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1184-4BA8-A119-BACA80CFCCF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184-4BA8-A119-BACA80CFCCF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184-4BA8-A119-BACA80CFCC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none" lIns="36576" tIns="18288" rIns="36576" bIns="18288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tables!$E$94:$E$98</c:f>
              <c:numCache>
                <c:formatCode>###0.0</c:formatCode>
                <c:ptCount val="5"/>
                <c:pt idx="0">
                  <c:v>48</c:v>
                </c:pt>
                <c:pt idx="1">
                  <c:v>36.4</c:v>
                </c:pt>
                <c:pt idx="2">
                  <c:v>11.700000000000001</c:v>
                </c:pt>
                <c:pt idx="3">
                  <c:v>3.2</c:v>
                </c:pt>
                <c:pt idx="4">
                  <c:v>0.70000000000000007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84-4BA8-A119-BACA80CFC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2712431"/>
        <c:axId val="202714095"/>
      </c:barChart>
      <c:catAx>
        <c:axId val="202712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202714095"/>
        <c:crosses val="autoZero"/>
        <c:auto val="1"/>
        <c:lblAlgn val="ctr"/>
        <c:lblOffset val="100"/>
        <c:noMultiLvlLbl val="0"/>
      </c:catAx>
      <c:valAx>
        <c:axId val="2027140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202712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96822889390222"/>
          <c:y val="0"/>
          <c:w val="0.8511072021758832"/>
          <c:h val="0.94265760864302106"/>
        </c:manualLayout>
      </c:layout>
      <c:barChart>
        <c:barDir val="bar"/>
        <c:grouping val="clustered"/>
        <c:varyColors val="0"/>
        <c:ser>
          <c:idx val="0"/>
          <c:order val="0"/>
          <c:tx>
            <c:v>Srozumitelné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5A-4936-9966-FE50143A4CB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A5A-4936-9966-FE50143A4CBB}"/>
                </c:ext>
              </c:extLst>
            </c:dLbl>
            <c:dLbl>
              <c:idx val="2"/>
              <c:layout>
                <c:manualLayout>
                  <c:x val="0.15793466842203666"/>
                  <c:y val="0.186677780518851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A5A-4936-9966-FE50143A4CB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A5A-4936-9966-FE50143A4CB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A5A-4936-9966-FE50143A4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tables!$B$121:$B$125</c:f>
              <c:strCache>
                <c:ptCount val="5"/>
                <c:pt idx="0">
                  <c:v> Rozhodně ano</c:v>
                </c:pt>
                <c:pt idx="1">
                  <c:v> Spíše ano</c:v>
                </c:pt>
                <c:pt idx="2">
                  <c:v> Ani ano, ani ne</c:v>
                </c:pt>
                <c:pt idx="3">
                  <c:v> Spíše ne</c:v>
                </c:pt>
                <c:pt idx="4">
                  <c:v> Rozhodně ne</c:v>
                </c:pt>
              </c:strCache>
            </c:strRef>
          </c:cat>
          <c:val>
            <c:numRef>
              <c:f>tables!$E$121:$E$125</c:f>
              <c:numCache>
                <c:formatCode>###0.0</c:formatCode>
                <c:ptCount val="5"/>
                <c:pt idx="0">
                  <c:v>56.699999999999996</c:v>
                </c:pt>
                <c:pt idx="1">
                  <c:v>25.3</c:v>
                </c:pt>
                <c:pt idx="2">
                  <c:v>8.2000000000000011</c:v>
                </c:pt>
                <c:pt idx="3">
                  <c:v>6.6000000000000005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5A-4936-9966-FE50143A4CBB}"/>
            </c:ext>
          </c:extLst>
        </c:ser>
        <c:ser>
          <c:idx val="1"/>
          <c:order val="1"/>
          <c:tx>
            <c:v>Dobře čitelné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5A-4936-9966-FE50143A4CB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5A-4936-9966-FE50143A4CBB}"/>
                </c:ext>
              </c:extLst>
            </c:dLbl>
            <c:dLbl>
              <c:idx val="2"/>
              <c:layout>
                <c:manualLayout>
                  <c:x val="0.1494823610772692"/>
                  <c:y val="0.18771566498114781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A5A-4936-9966-FE50143A4CB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A5A-4936-9966-FE50143A4CB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A5A-4936-9966-FE50143A4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tables!$E$130:$E$134</c:f>
              <c:numCache>
                <c:formatCode>###0.0</c:formatCode>
                <c:ptCount val="5"/>
                <c:pt idx="0">
                  <c:v>77.5</c:v>
                </c:pt>
                <c:pt idx="1">
                  <c:v>18.399999999999999</c:v>
                </c:pt>
                <c:pt idx="2">
                  <c:v>3.3000000000000003</c:v>
                </c:pt>
                <c:pt idx="3">
                  <c:v>0.4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5A-4936-9966-FE50143A4CBB}"/>
            </c:ext>
          </c:extLst>
        </c:ser>
        <c:ser>
          <c:idx val="2"/>
          <c:order val="2"/>
          <c:tx>
            <c:v>Výrazně viditelné na obale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5A-4936-9966-FE50143A4CB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A5A-4936-9966-FE50143A4CBB}"/>
                </c:ext>
              </c:extLst>
            </c:dLbl>
            <c:dLbl>
              <c:idx val="2"/>
              <c:layout>
                <c:manualLayout>
                  <c:x val="0.15655207256621378"/>
                  <c:y val="0.188187431159094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10873070789625"/>
                      <c:h val="3.87866725508069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4A5A-4936-9966-FE50143A4CB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A5A-4936-9966-FE50143A4CB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A5A-4936-9966-FE50143A4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tables!$E$139:$E$143</c:f>
              <c:numCache>
                <c:formatCode>###0.0</c:formatCode>
                <c:ptCount val="5"/>
                <c:pt idx="0">
                  <c:v>75.7</c:v>
                </c:pt>
                <c:pt idx="1">
                  <c:v>20.100000000000001</c:v>
                </c:pt>
                <c:pt idx="2">
                  <c:v>3.3000000000000003</c:v>
                </c:pt>
                <c:pt idx="3">
                  <c:v>0.6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5A-4936-9966-FE50143A4CBB}"/>
            </c:ext>
          </c:extLst>
        </c:ser>
        <c:ser>
          <c:idx val="3"/>
          <c:order val="3"/>
          <c:tx>
            <c:v>Vícebarevné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5A-4936-9966-FE50143A4CB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A5A-4936-9966-FE50143A4CBB}"/>
                </c:ext>
              </c:extLst>
            </c:dLbl>
            <c:dLbl>
              <c:idx val="2"/>
              <c:layout>
                <c:manualLayout>
                  <c:x val="0.1733953990892374"/>
                  <c:y val="0.1826112508677785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A5A-4936-9966-FE50143A4CB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A5A-4936-9966-FE50143A4CB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A5A-4936-9966-FE50143A4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tables!$E$148:$E$152</c:f>
              <c:numCache>
                <c:formatCode>###0.0</c:formatCode>
                <c:ptCount val="5"/>
                <c:pt idx="0">
                  <c:v>71.2</c:v>
                </c:pt>
                <c:pt idx="1">
                  <c:v>22</c:v>
                </c:pt>
                <c:pt idx="2">
                  <c:v>5.5</c:v>
                </c:pt>
                <c:pt idx="3">
                  <c:v>1.0999999999999999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5A-4936-9966-FE50143A4CBB}"/>
            </c:ext>
          </c:extLst>
        </c:ser>
        <c:ser>
          <c:idx val="4"/>
          <c:order val="4"/>
          <c:tx>
            <c:v>Umožňuje jednoduché porovnání nutričního složení potravin mezi sebou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5A-4936-9966-FE50143A4CB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A5A-4936-9966-FE50143A4CBB}"/>
                </c:ext>
              </c:extLst>
            </c:dLbl>
            <c:dLbl>
              <c:idx val="2"/>
              <c:layout>
                <c:manualLayout>
                  <c:x val="0.17489158282193967"/>
                  <c:y val="0.1775808681707518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A5A-4936-9966-FE50143A4CB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A5A-4936-9966-FE50143A4CB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A5A-4936-9966-FE50143A4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tables!$E$157:$E$161</c:f>
              <c:numCache>
                <c:formatCode>###0.0</c:formatCode>
                <c:ptCount val="5"/>
                <c:pt idx="0">
                  <c:v>41.6</c:v>
                </c:pt>
                <c:pt idx="1">
                  <c:v>31.8</c:v>
                </c:pt>
                <c:pt idx="2">
                  <c:v>12.6</c:v>
                </c:pt>
                <c:pt idx="3">
                  <c:v>9.6</c:v>
                </c:pt>
                <c:pt idx="4">
                  <c:v>4.3999999999999995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5A-4936-9966-FE50143A4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9276495"/>
        <c:axId val="319283983"/>
      </c:barChart>
      <c:catAx>
        <c:axId val="3192764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9283983"/>
        <c:crosses val="autoZero"/>
        <c:auto val="1"/>
        <c:lblAlgn val="ctr"/>
        <c:lblOffset val="100"/>
        <c:noMultiLvlLbl val="0"/>
      </c:catAx>
      <c:valAx>
        <c:axId val="319283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9276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62750410300154"/>
          <c:y val="3.9992024893086538E-3"/>
          <c:w val="0.83409257062706921"/>
          <c:h val="0.92270441251912572"/>
        </c:manualLayout>
      </c:layout>
      <c:barChart>
        <c:barDir val="bar"/>
        <c:grouping val="clustered"/>
        <c:varyColors val="0"/>
        <c:ser>
          <c:idx val="0"/>
          <c:order val="0"/>
          <c:tx>
            <c:v>Řízení při výběru potravin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87-463F-A15A-B11BB0DC263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87-463F-A15A-B11BB0DC263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87-463F-A15A-B11BB0DC263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87-463F-A15A-B11BB0DC26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tables!$B$166:$B$170</c:f>
              <c:strCache>
                <c:ptCount val="5"/>
                <c:pt idx="0">
                  <c:v> Rozhodně ano</c:v>
                </c:pt>
                <c:pt idx="1">
                  <c:v> Spíše ano</c:v>
                </c:pt>
                <c:pt idx="2">
                  <c:v> Ani ano, ani ne</c:v>
                </c:pt>
                <c:pt idx="3">
                  <c:v> Spíše ne</c:v>
                </c:pt>
                <c:pt idx="4">
                  <c:v> Rozhodně ne</c:v>
                </c:pt>
              </c:strCache>
            </c:strRef>
          </c:cat>
          <c:val>
            <c:numRef>
              <c:f>tables!$E$166:$E$170</c:f>
              <c:numCache>
                <c:formatCode>###0.0</c:formatCode>
                <c:ptCount val="5"/>
                <c:pt idx="0">
                  <c:v>31.2</c:v>
                </c:pt>
                <c:pt idx="1">
                  <c:v>43.2</c:v>
                </c:pt>
                <c:pt idx="2">
                  <c:v>15.7</c:v>
                </c:pt>
                <c:pt idx="3">
                  <c:v>6.8000000000000007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7-463F-A15A-B11BB0DC2634}"/>
            </c:ext>
          </c:extLst>
        </c:ser>
        <c:ser>
          <c:idx val="1"/>
          <c:order val="1"/>
          <c:tx>
            <c:v>Motivace k nákupu zdravějších potravin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87-463F-A15A-B11BB0DC263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87-463F-A15A-B11BB0DC263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87-463F-A15A-B11BB0DC263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87-463F-A15A-B11BB0DC26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tables!$E$175:$E$179</c:f>
              <c:numCache>
                <c:formatCode>###0.0</c:formatCode>
                <c:ptCount val="5"/>
                <c:pt idx="0">
                  <c:v>32.800000000000004</c:v>
                </c:pt>
                <c:pt idx="1">
                  <c:v>40.6</c:v>
                </c:pt>
                <c:pt idx="2">
                  <c:v>16.100000000000001</c:v>
                </c:pt>
                <c:pt idx="3">
                  <c:v>6.9</c:v>
                </c:pt>
                <c:pt idx="4">
                  <c:v>3.5999999999999996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87-463F-A15A-B11BB0DC2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9290223"/>
        <c:axId val="319278159"/>
      </c:barChart>
      <c:catAx>
        <c:axId val="3192902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9278159"/>
        <c:crosses val="autoZero"/>
        <c:auto val="1"/>
        <c:lblAlgn val="ctr"/>
        <c:lblOffset val="100"/>
        <c:noMultiLvlLbl val="0"/>
      </c:catAx>
      <c:valAx>
        <c:axId val="319278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9290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105756243671791"/>
          <c:y val="0.18280700015053539"/>
          <c:w val="0.55296962268029737"/>
          <c:h val="0.4959020113058270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246-47F3-B7F8-CCBF6D89433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246-47F3-B7F8-CCBF6D894339}"/>
              </c:ext>
            </c:extLst>
          </c:dPt>
          <c:dPt>
            <c:idx val="2"/>
            <c:bubble3D val="0"/>
            <c:explosion val="4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246-47F3-B7F8-CCBF6D894339}"/>
              </c:ext>
            </c:extLst>
          </c:dPt>
          <c:dPt>
            <c:idx val="3"/>
            <c:bubble3D val="0"/>
            <c:explosion val="9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9246-47F3-B7F8-CCBF6D894339}"/>
              </c:ext>
            </c:extLst>
          </c:dPt>
          <c:dLbls>
            <c:dLbl>
              <c:idx val="0"/>
              <c:layout>
                <c:manualLayout>
                  <c:x val="3.6031793897951324E-2"/>
                  <c:y val="-2.74692586972334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46-47F3-B7F8-CCBF6D894339}"/>
                </c:ext>
              </c:extLst>
            </c:dLbl>
            <c:dLbl>
              <c:idx val="1"/>
              <c:layout>
                <c:manualLayout>
                  <c:x val="7.7117159782639763E-2"/>
                  <c:y val="2.14905087396199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46-47F3-B7F8-CCBF6D894339}"/>
                </c:ext>
              </c:extLst>
            </c:dLbl>
            <c:dLbl>
              <c:idx val="2"/>
              <c:layout>
                <c:manualLayout>
                  <c:x val="1.0746027427731852E-3"/>
                  <c:y val="-3.47014533154974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46-47F3-B7F8-CCBF6D894339}"/>
                </c:ext>
              </c:extLst>
            </c:dLbl>
            <c:dLbl>
              <c:idx val="3"/>
              <c:layout>
                <c:manualLayout>
                  <c:x val="0.14819768978967793"/>
                  <c:y val="-3.20341737210953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46-47F3-B7F8-CCBF6D8943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tables!$B$10:$B$13</c:f>
              <c:strCache>
                <c:ptCount val="4"/>
                <c:pt idx="0">
                  <c:v> Rozhodně mě zajímá</c:v>
                </c:pt>
                <c:pt idx="1">
                  <c:v> Spíše mě zajímá</c:v>
                </c:pt>
                <c:pt idx="2">
                  <c:v> Spíše mě nezajímá</c:v>
                </c:pt>
                <c:pt idx="3">
                  <c:v> Rozhodně mě nezajímá</c:v>
                </c:pt>
              </c:strCache>
            </c:strRef>
          </c:cat>
          <c:val>
            <c:numRef>
              <c:f>tables!$D$10:$D$13</c:f>
              <c:numCache>
                <c:formatCode>###0.0</c:formatCode>
                <c:ptCount val="4"/>
                <c:pt idx="0">
                  <c:v>19.900000000000002</c:v>
                </c:pt>
                <c:pt idx="1">
                  <c:v>39.4</c:v>
                </c:pt>
                <c:pt idx="2">
                  <c:v>32.9</c:v>
                </c:pt>
                <c:pt idx="3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46-47F3-B7F8-CCBF6D89433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6657707108919"/>
          <c:y val="0.77230247333646551"/>
          <c:w val="0.45868104416464067"/>
          <c:h val="0.10211847098313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7546880143715"/>
          <c:y val="1.5643463829546969E-2"/>
          <c:w val="0.68045155669942847"/>
          <c:h val="0.75782112815752622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ECF-4511-AE96-4C8F5026C08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ECF-4511-AE96-4C8F5026C0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ECF-4511-AE96-4C8F5026C0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3ECF-4511-AE96-4C8F5026C087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3ECF-4511-AE96-4C8F5026C087}"/>
              </c:ext>
            </c:extLst>
          </c:dPt>
          <c:dLbls>
            <c:dLbl>
              <c:idx val="0"/>
              <c:layout>
                <c:manualLayout>
                  <c:x val="3.6924502911148162E-2"/>
                  <c:y val="-2.3691662648964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CF-4511-AE96-4C8F5026C087}"/>
                </c:ext>
              </c:extLst>
            </c:dLbl>
            <c:dLbl>
              <c:idx val="1"/>
              <c:layout>
                <c:manualLayout>
                  <c:x val="4.6551862084662568E-2"/>
                  <c:y val="9.894344043782844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CF-4511-AE96-4C8F5026C087}"/>
                </c:ext>
              </c:extLst>
            </c:dLbl>
            <c:dLbl>
              <c:idx val="2"/>
              <c:layout>
                <c:manualLayout>
                  <c:x val="-4.4671139168813309E-2"/>
                  <c:y val="0.160272342115982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CF-4511-AE96-4C8F5026C087}"/>
                </c:ext>
              </c:extLst>
            </c:dLbl>
            <c:dLbl>
              <c:idx val="3"/>
              <c:layout>
                <c:manualLayout>
                  <c:x val="-5.7232979512279618E-2"/>
                  <c:y val="6.880738698993993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CF-4511-AE96-4C8F5026C087}"/>
                </c:ext>
              </c:extLst>
            </c:dLbl>
            <c:dLbl>
              <c:idx val="4"/>
              <c:layout>
                <c:manualLayout>
                  <c:x val="-7.2002780676738917E-2"/>
                  <c:y val="1.0529627843984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CF-4511-AE96-4C8F5026C0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tables!$B$18:$B$22</c:f>
              <c:strCache>
                <c:ptCount val="5"/>
                <c:pt idx="0">
                  <c:v> Rozhodně ano</c:v>
                </c:pt>
                <c:pt idx="1">
                  <c:v> Spíše ano</c:v>
                </c:pt>
                <c:pt idx="2">
                  <c:v> Ani ano, ani ne, nezajímá mě to</c:v>
                </c:pt>
                <c:pt idx="3">
                  <c:v> Spíše ne</c:v>
                </c:pt>
                <c:pt idx="4">
                  <c:v> Rozhodně ne</c:v>
                </c:pt>
              </c:strCache>
            </c:strRef>
          </c:cat>
          <c:val>
            <c:numRef>
              <c:f>tables!$D$18:$D$22</c:f>
              <c:numCache>
                <c:formatCode>###0.0</c:formatCode>
                <c:ptCount val="5"/>
                <c:pt idx="0">
                  <c:v>15.4</c:v>
                </c:pt>
                <c:pt idx="1">
                  <c:v>48.199999999999996</c:v>
                </c:pt>
                <c:pt idx="2">
                  <c:v>17.100000000000001</c:v>
                </c:pt>
                <c:pt idx="3">
                  <c:v>16.2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CF-4511-AE96-4C8F5026C08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dirty="0"/>
              <a:t>Zájem</a:t>
            </a:r>
            <a:r>
              <a:rPr lang="cs-CZ" sz="2400" baseline="0" dirty="0"/>
              <a:t> o nutriční složení potravin</a:t>
            </a:r>
            <a:endParaRPr lang="cs-CZ" sz="2400" dirty="0"/>
          </a:p>
        </c:rich>
      </c:tx>
      <c:layout>
        <c:manualLayout>
          <c:xMode val="edge"/>
          <c:yMode val="edge"/>
          <c:x val="7.8879848088525023E-2"/>
          <c:y val="2.7909111968675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4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775716036534575"/>
          <c:y val="0.5685700807386489"/>
          <c:w val="0.26757988225088525"/>
          <c:h val="0.35938305918280844"/>
        </c:manualLayout>
      </c:layout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i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Porovnání nejvyššího dosaženého vzdělání a schopnosti posoudit příznivé nutriční složení dle informací na obalu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12221714816403662"/>
          <c:y val="2.5531073791494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2777627135529759"/>
          <c:y val="0.22337802615821731"/>
          <c:w val="0.84786203940585447"/>
          <c:h val="0.67442988363926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List3!$M$8</c:f>
              <c:strCache>
                <c:ptCount val="1"/>
                <c:pt idx="0">
                  <c:v>Základní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A5-488C-9133-04955ED7A3E3}"/>
                </c:ext>
              </c:extLst>
            </c:dLbl>
            <c:dLbl>
              <c:idx val="1"/>
              <c:layout>
                <c:manualLayout>
                  <c:x val="-4.1227450694536462E-2"/>
                  <c:y val="-5.6845921165683884E-2"/>
                </c:manualLayout>
              </c:layout>
              <c:dLblPos val="outEnd"/>
              <c:showLegendKey val="1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A5-488C-9133-04955ED7A3E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A5-488C-9133-04955ED7A3E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A5-488C-9133-04955ED7A3E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A5-488C-9133-04955ED7A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1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List3!$M$9:$M$13</c:f>
              <c:strCache>
                <c:ptCount val="5"/>
                <c:pt idx="0">
                  <c:v>Rozhodně ano</c:v>
                </c:pt>
                <c:pt idx="1">
                  <c:v>Spíše ano</c:v>
                </c:pt>
                <c:pt idx="2">
                  <c:v>Ani ano, ani ne, nezajímá mě to</c:v>
                </c:pt>
                <c:pt idx="3">
                  <c:v>Spíše ne</c:v>
                </c:pt>
                <c:pt idx="4">
                  <c:v>Rozhodně ne</c:v>
                </c:pt>
              </c:strCache>
            </c:strRef>
          </c:cat>
          <c:val>
            <c:numRef>
              <c:f>List3!$O$9:$O$13</c:f>
              <c:numCache>
                <c:formatCode>0%</c:formatCode>
                <c:ptCount val="5"/>
                <c:pt idx="0">
                  <c:v>0.17599999999999999</c:v>
                </c:pt>
                <c:pt idx="1">
                  <c:v>0.38400000000000001</c:v>
                </c:pt>
                <c:pt idx="2">
                  <c:v>0.184</c:v>
                </c:pt>
                <c:pt idx="3">
                  <c:v>0.16</c:v>
                </c:pt>
                <c:pt idx="4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A5-488C-9133-04955ED7A3E3}"/>
            </c:ext>
          </c:extLst>
        </c:ser>
        <c:ser>
          <c:idx val="1"/>
          <c:order val="1"/>
          <c:tx>
            <c:strRef>
              <c:f>List3!$Q$9</c:f>
              <c:strCache>
                <c:ptCount val="1"/>
                <c:pt idx="0">
                  <c:v>Střední bez maturity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A5-488C-9133-04955ED7A3E3}"/>
                </c:ext>
              </c:extLst>
            </c:dLbl>
            <c:dLbl>
              <c:idx val="1"/>
              <c:layout>
                <c:manualLayout>
                  <c:x val="-0.14062689173173093"/>
                  <c:y val="-6.084526007395373E-2"/>
                </c:manualLayout>
              </c:layout>
              <c:showLegendKey val="1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A5-488C-9133-04955ED7A3E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A5-488C-9133-04955ED7A3E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A5-488C-9133-04955ED7A3E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A5-488C-9133-04955ED7A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1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List3!$S$10:$S$14</c:f>
              <c:numCache>
                <c:formatCode>0%</c:formatCode>
                <c:ptCount val="5"/>
                <c:pt idx="0">
                  <c:v>9.5238095238095233E-2</c:v>
                </c:pt>
                <c:pt idx="1">
                  <c:v>0.45238095238095238</c:v>
                </c:pt>
                <c:pt idx="2">
                  <c:v>0.25892857142857145</c:v>
                </c:pt>
                <c:pt idx="3">
                  <c:v>0.17261904761904762</c:v>
                </c:pt>
                <c:pt idx="4">
                  <c:v>2.0833333333333332E-2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1A5-488C-9133-04955ED7A3E3}"/>
            </c:ext>
          </c:extLst>
        </c:ser>
        <c:ser>
          <c:idx val="2"/>
          <c:order val="2"/>
          <c:tx>
            <c:strRef>
              <c:f>List3!$T$18</c:f>
              <c:strCache>
                <c:ptCount val="1"/>
                <c:pt idx="0">
                  <c:v>Střední s maturitou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1A5-488C-9133-04955ED7A3E3}"/>
                </c:ext>
              </c:extLst>
            </c:dLbl>
            <c:dLbl>
              <c:idx val="1"/>
              <c:layout>
                <c:manualLayout>
                  <c:x val="-0.11292420260199135"/>
                  <c:y val="-9.6773494495552781E-2"/>
                </c:manualLayout>
              </c:layout>
              <c:showLegendKey val="1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1A5-488C-9133-04955ED7A3E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1A5-488C-9133-04955ED7A3E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1A5-488C-9133-04955ED7A3E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1A5-488C-9133-04955ED7A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1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List3!$V$19:$V$23</c:f>
              <c:numCache>
                <c:formatCode>0%</c:formatCode>
                <c:ptCount val="5"/>
                <c:pt idx="0">
                  <c:v>0.19420289855072465</c:v>
                </c:pt>
                <c:pt idx="1">
                  <c:v>0.48985507246376814</c:v>
                </c:pt>
                <c:pt idx="2">
                  <c:v>0.13043478260869565</c:v>
                </c:pt>
                <c:pt idx="3">
                  <c:v>0.15652173913043479</c:v>
                </c:pt>
                <c:pt idx="4">
                  <c:v>2.8985507246376812E-2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1A5-488C-9133-04955ED7A3E3}"/>
            </c:ext>
          </c:extLst>
        </c:ser>
        <c:ser>
          <c:idx val="3"/>
          <c:order val="3"/>
          <c:tx>
            <c:strRef>
              <c:f>List3!$T$27</c:f>
              <c:strCache>
                <c:ptCount val="1"/>
                <c:pt idx="0">
                  <c:v>Vysokoškolské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1A5-488C-9133-04955ED7A3E3}"/>
                </c:ext>
              </c:extLst>
            </c:dLbl>
            <c:dLbl>
              <c:idx val="1"/>
              <c:layout>
                <c:manualLayout>
                  <c:x val="4.5583439247688658E-2"/>
                  <c:y val="-1.1826277226368797E-2"/>
                </c:manualLayout>
              </c:layout>
              <c:showLegendKey val="1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1A5-488C-9133-04955ED7A3E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1A5-488C-9133-04955ED7A3E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1A5-488C-9133-04955ED7A3E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1A5-488C-9133-04955ED7A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1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List3!$V$28:$V$32</c:f>
              <c:numCache>
                <c:formatCode>0%</c:formatCode>
                <c:ptCount val="5"/>
                <c:pt idx="0">
                  <c:v>0.17010309278350516</c:v>
                </c:pt>
                <c:pt idx="1">
                  <c:v>0.58247422680412375</c:v>
                </c:pt>
                <c:pt idx="2">
                  <c:v>8.247422680412371E-2</c:v>
                </c:pt>
                <c:pt idx="3">
                  <c:v>0.15463917525773196</c:v>
                </c:pt>
                <c:pt idx="4">
                  <c:v>1.0309278350515464E-2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1A5-488C-9133-04955ED7A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269487"/>
        <c:axId val="351271151"/>
      </c:barChart>
      <c:catAx>
        <c:axId val="351269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1271151"/>
        <c:crosses val="autoZero"/>
        <c:auto val="1"/>
        <c:lblAlgn val="ctr"/>
        <c:lblOffset val="100"/>
        <c:noMultiLvlLbl val="0"/>
      </c:catAx>
      <c:valAx>
        <c:axId val="351271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1269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dirty="0"/>
              <a:t>Zájem</a:t>
            </a:r>
            <a:r>
              <a:rPr lang="cs-CZ" sz="2400" baseline="0" dirty="0"/>
              <a:t> o nutriční složení potravin</a:t>
            </a:r>
            <a:endParaRPr lang="cs-CZ" sz="2400" dirty="0"/>
          </a:p>
        </c:rich>
      </c:tx>
      <c:layout>
        <c:manualLayout>
          <c:xMode val="edge"/>
          <c:yMode val="edge"/>
          <c:x val="7.8879848088525023E-2"/>
          <c:y val="2.7909111968675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4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775716036534575"/>
          <c:y val="0.5685700807386489"/>
          <c:w val="0.26757988225088525"/>
          <c:h val="0.35938305918280844"/>
        </c:manualLayout>
      </c:layout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388284698384231"/>
          <c:y val="2.8448440082179643E-2"/>
          <c:w val="0.71534130233884763"/>
          <c:h val="0.79698595006291884"/>
        </c:manualLayout>
      </c:layout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740343115855282"/>
          <c:y val="0.73696008280253811"/>
          <c:w val="0.34243987520680991"/>
          <c:h val="0.243264240912380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 dirty="0"/>
          </a:p>
        </c:rich>
      </c:tx>
      <c:layout>
        <c:manualLayout>
          <c:xMode val="edge"/>
          <c:yMode val="edge"/>
          <c:x val="8.260962116113605E-3"/>
          <c:y val="3.53941416237698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35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000950769686373"/>
          <c:y val="0.20009085239565449"/>
          <c:w val="0.65362635213612186"/>
          <c:h val="0.526297712296114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EC0-4EB0-9BFC-9DC952820F2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EC0-4EB0-9BFC-9DC952820F2C}"/>
              </c:ext>
            </c:extLst>
          </c:dPt>
          <c:dPt>
            <c:idx val="2"/>
            <c:bubble3D val="0"/>
            <c:explosion val="7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EC0-4EB0-9BFC-9DC952820F2C}"/>
              </c:ext>
            </c:extLst>
          </c:dPt>
          <c:dPt>
            <c:idx val="3"/>
            <c:bubble3D val="0"/>
            <c:explosion val="11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AEC0-4EB0-9BFC-9DC952820F2C}"/>
              </c:ext>
            </c:extLst>
          </c:dPt>
          <c:dPt>
            <c:idx val="4"/>
            <c:bubble3D val="0"/>
            <c:explosion val="1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AEC0-4EB0-9BFC-9DC952820F2C}"/>
              </c:ext>
            </c:extLst>
          </c:dPt>
          <c:dLbls>
            <c:dLbl>
              <c:idx val="0"/>
              <c:layout>
                <c:manualLayout>
                  <c:x val="-2.9350541442040089E-2"/>
                  <c:y val="-8.53592308182733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C0-4EB0-9BFC-9DC952820F2C}"/>
                </c:ext>
              </c:extLst>
            </c:dLbl>
            <c:dLbl>
              <c:idx val="1"/>
              <c:layout>
                <c:manualLayout>
                  <c:x val="-5.179507313301189E-2"/>
                  <c:y val="1.219417583118181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C0-4EB0-9BFC-9DC952820F2C}"/>
                </c:ext>
              </c:extLst>
            </c:dLbl>
            <c:dLbl>
              <c:idx val="2"/>
              <c:layout>
                <c:manualLayout>
                  <c:x val="-4.0572807287526012E-2"/>
                  <c:y val="-1.39257653279536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85137505723287"/>
                      <c:h val="0.156999437195887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EC0-4EB0-9BFC-9DC952820F2C}"/>
                </c:ext>
              </c:extLst>
            </c:dLbl>
            <c:dLbl>
              <c:idx val="3"/>
              <c:layout>
                <c:manualLayout>
                  <c:x val="3.9709556068642474E-2"/>
                  <c:y val="-5.60932088234367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EC0-4EB0-9BFC-9DC952820F2C}"/>
                </c:ext>
              </c:extLst>
            </c:dLbl>
            <c:dLbl>
              <c:idx val="4"/>
              <c:layout>
                <c:manualLayout>
                  <c:x val="0.12776118039476275"/>
                  <c:y val="-2.92660219948365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EC0-4EB0-9BFC-9DC952820F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tables!$B$27:$B$31</c:f>
              <c:strCache>
                <c:ptCount val="5"/>
                <c:pt idx="0">
                  <c:v> Rozhodně ano</c:v>
                </c:pt>
                <c:pt idx="1">
                  <c:v> Spíše ano</c:v>
                </c:pt>
                <c:pt idx="2">
                  <c:v> Ani ano, ani ne, je mi to jedno</c:v>
                </c:pt>
                <c:pt idx="3">
                  <c:v> Spíše ne</c:v>
                </c:pt>
                <c:pt idx="4">
                  <c:v> Rozhodně ne</c:v>
                </c:pt>
              </c:strCache>
            </c:strRef>
          </c:cat>
          <c:val>
            <c:numRef>
              <c:f>tables!$E$27:$E$31</c:f>
              <c:numCache>
                <c:formatCode>###0.0</c:formatCode>
                <c:ptCount val="5"/>
                <c:pt idx="0">
                  <c:v>41.5</c:v>
                </c:pt>
                <c:pt idx="1">
                  <c:v>34.5</c:v>
                </c:pt>
                <c:pt idx="2">
                  <c:v>19.400000000000002</c:v>
                </c:pt>
                <c:pt idx="3">
                  <c:v>3.3000000000000003</c:v>
                </c:pt>
                <c:pt idx="4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EC0-4EB0-9BFC-9DC952820F2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531318734505513"/>
          <c:y val="0.70020869009361475"/>
          <c:w val="0.33141940795376562"/>
          <c:h val="0.220280201036831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dirty="0"/>
              <a:t>Zájem</a:t>
            </a:r>
            <a:r>
              <a:rPr lang="cs-CZ" sz="2400" baseline="0" dirty="0"/>
              <a:t> o nutriční složení potravin</a:t>
            </a:r>
            <a:endParaRPr lang="cs-CZ" sz="2400" dirty="0"/>
          </a:p>
        </c:rich>
      </c:tx>
      <c:layout>
        <c:manualLayout>
          <c:xMode val="edge"/>
          <c:yMode val="edge"/>
          <c:x val="7.8879848088525023E-2"/>
          <c:y val="2.7909111968675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4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775716036534575"/>
          <c:y val="0.5685700807386489"/>
          <c:w val="0.26757988225088525"/>
          <c:h val="0.35938305918280844"/>
        </c:manualLayout>
      </c:layout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5EA94-F0D7-4DA8-98D8-807057EE5E61}" type="datetimeFigureOut">
              <a:rPr lang="cs-CZ" smtClean="0"/>
              <a:t>21.10.2021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D130C-8CAC-4EAE-8F91-4066B3E33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36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None/>
            </a:pPr>
            <a:r>
              <a:rPr lang="cs-CZ" sz="12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 dotazník, 27. 7. až 9. 8. 2021, celá ČR.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None/>
            </a:pPr>
            <a:r>
              <a:rPr lang="cs-CZ" sz="12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respondentů</a:t>
            </a:r>
            <a:r>
              <a:rPr lang="cs-CZ" sz="12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věk </a:t>
            </a:r>
            <a:r>
              <a:rPr lang="cs-CZ" sz="12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a více let</a:t>
            </a:r>
            <a:r>
              <a:rPr lang="cs-CZ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kvótní výběr dle pohlaví, věku, vzdělání a regionu bydliště (max. 10% odchylka od optimální naplněnosti jednotlivých kategorií).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Tx/>
              <a:buNone/>
              <a:tabLst/>
              <a:defRPr/>
            </a:pPr>
            <a:r>
              <a:rPr lang="cs-CZ" b="0" dirty="0"/>
              <a:t>Průzkum ve všech 14 krajích v ČR. Data dle ČSÚ.</a:t>
            </a:r>
            <a:endParaRPr lang="cs-CZ" altLang="cs-CZ" sz="12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130C-8CAC-4EAE-8F91-4066B3E33FD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32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0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8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6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83CA8-094B-4937-919B-6B5AB74FA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F8C3F6-EBFA-4FCB-B887-492E73F75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E42821-5A2B-4184-AA0E-8416B2A2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F8449B-10B4-4F85-B2FE-21ED7F07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AC880D-C242-4B84-8E5B-BB359A02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E09283-1756-45A2-8C02-6EB5A5B91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C61F7E-12C9-4982-B35C-303FDF5D7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AE6629-A510-4A56-A090-C8A714E06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394CBC-1F09-4462-BC3B-E4C456B0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C72E00-99D2-4103-8DC1-D9472E66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2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034EB9-A841-4D2A-B37F-01E127E4C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3FC878-5CA6-4459-AD23-C3B28EB39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20A509-C464-4684-92DF-FF5B1318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245469-6387-4EFE-B0B5-C618C9E8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8EBBF5-851E-48BF-AB91-780944C41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1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BACAB1-AE4E-4B0B-A399-0F3B4F3E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55DA45-424A-4079-9CA8-2B9A3C5DE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4D6BBA-DCFE-4F4C-B2EC-59874CA0F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BABEDA-4497-4EA2-B2E1-B70B2CF6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28532D-C434-4FD2-807F-DAD4991C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9028ED-6C3A-4D77-90AA-44EDCA0CE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B83941-EA3C-4E31-8A56-8B1A5419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28E272-3C08-47CC-B4AF-D04114964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8AC83F-B187-4058-B9A4-82908634D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6B563CC-8EB8-402C-9497-522526FBA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5DE8D0F-0E8D-4DE2-9E96-812BFE694C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82DE267-F269-43FB-8F72-0E082B59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ABB42D-2DE1-462A-AD64-55EB5FED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BEA02A-5B3F-4E0F-B9E8-3E66FC7A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7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6C462-7CB9-454B-AF74-A5D9E49B9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B690938-CD81-470B-B217-E338445D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A91B050-9C40-4C51-9364-3C2DE738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FD73EE9-ABF1-4B28-BC55-B16B8270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6C47DAB-6FC0-4F8F-9C16-BF29845B0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F3BB417-1C37-407F-BAA7-C9BF1C87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F7E57A-EEF9-44F4-A6E4-BC32EABF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9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6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C12DF-E14A-46DC-8BEF-EEDECED4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1C399-77EA-4B2E-A0FF-08684681C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AFFCA7-895E-41AD-8391-F774864E7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7C4986-FE82-4D4D-88B1-8D6BB4BA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3EE875-C529-4CB4-96D7-CAF5526E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380CA7-A59C-4253-8307-FEE7B396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1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720D9-65F3-4CF4-B597-3C8A578C3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DCE8C7-CCC6-4F2B-8166-C013127A5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FB0A6B-346D-4649-80D8-615CF20B8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0075F6-C6F8-484C-9838-70EFAE77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1D5C8D-F612-4F68-B62C-EC2E39586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C95030-76F9-40F7-B510-CEF8E476C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8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AF60D6-1960-477E-9EB3-BDCE194E3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BD10AA9-4FD3-4B47-8FE9-49957DA09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7BCB08-EDEE-41CF-90C1-816CFDF7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7EA7A0-77C4-491D-BDD6-7B46961B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AFD6B7-E9A7-44D0-A0F4-95038422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A099AC7-E933-4766-BDA7-3255F499A4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7A6D3E6-1831-4808-9F8B-4A8A4D957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22E48B-ED35-467C-8CBA-FADA549B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8D49F0-080F-4ECB-A5D7-1A96A342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1EF8BB-0F01-4745-A368-9BFA4099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5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7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7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5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7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4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1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699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9D87127-E203-4BD9-AF83-25E8EDCA9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20E33C-0C54-4EE2-8EC3-18A2F7259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3CBB83-BBF0-4654-9CD0-C9295B374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8266C3-5C6C-467A-A8DC-92611F1DE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9E81A8-4099-45BD-8BC9-227FA179A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chart" Target="../charts/chart13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2.jpg"/><Relationship Id="rId21" Type="http://schemas.openxmlformats.org/officeDocument/2006/relationships/image" Target="../media/image22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chart" Target="../charts/chart2.xml"/><Relationship Id="rId7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svg"/><Relationship Id="rId7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sv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0.xml"/><Relationship Id="rId5" Type="http://schemas.openxmlformats.org/officeDocument/2006/relationships/image" Target="../media/image2.jpg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chart" Target="../charts/chart1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chart" Target="../charts/chart1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E17CC-675B-4544-AEF9-2C2657DCC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859" y="6416"/>
            <a:ext cx="11702116" cy="3422584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OZNAČOVÁNÍ OBALŮ POTRAVIN</a:t>
            </a:r>
            <a:br>
              <a:rPr lang="cs-CZ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ZJEDNODUŠENÝM ZNAČENÍM</a:t>
            </a:r>
            <a:br>
              <a:rPr lang="cs-CZ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NUTRIČNÍHO SLOŽENÍ</a:t>
            </a:r>
            <a:br>
              <a:rPr lang="cs-CZ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POHLEDU ČESKÝCH SPOTŘEBITELŮ</a:t>
            </a:r>
            <a:endParaRPr lang="cs-CZ" sz="4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1567E58-1B7D-4815-9600-681100200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787610"/>
            <a:ext cx="12191999" cy="1342782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říjen 2021</a:t>
            </a:r>
            <a:endParaRPr lang="cs-CZ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Obsah obrázku text, podepsat, vektorová grafika&#10;&#10;Popis byl vytvořen automaticky">
            <a:extLst>
              <a:ext uri="{FF2B5EF4-FFF2-40B4-BE49-F238E27FC236}">
                <a16:creationId xmlns:a16="http://schemas.microsoft.com/office/drawing/2014/main" id="{FB975A47-126A-4581-B3F2-903D4214F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54" r="-100" b="-301"/>
          <a:stretch/>
        </p:blipFill>
        <p:spPr bwMode="auto">
          <a:xfrm>
            <a:off x="-214285" y="4279777"/>
            <a:ext cx="3875494" cy="1837505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4AA39411-CD10-4135-A8DD-40831BB491E1}"/>
              </a:ext>
            </a:extLst>
          </p:cNvPr>
          <p:cNvSpPr txBox="1">
            <a:spLocks/>
          </p:cNvSpPr>
          <p:nvPr/>
        </p:nvSpPr>
        <p:spPr>
          <a:xfrm>
            <a:off x="10859" y="2939971"/>
            <a:ext cx="12192000" cy="134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cs-CZ" b="1" cap="none" dirty="0">
                <a:latin typeface="Arial" panose="020B0604020202020204" pitchFamily="34" charset="0"/>
                <a:cs typeface="Arial" panose="020B0604020202020204" pitchFamily="34" charset="0"/>
              </a:rPr>
              <a:t>prof. Ing. Lenka Kouřimská, Ph.D. </a:t>
            </a:r>
          </a:p>
          <a:p>
            <a:pPr algn="ctr">
              <a:spcBef>
                <a:spcPts val="0"/>
              </a:spcBef>
            </a:pPr>
            <a:r>
              <a:rPr lang="cs-CZ" sz="2000" cap="none" dirty="0">
                <a:latin typeface="Arial" panose="020B0604020202020204" pitchFamily="34" charset="0"/>
                <a:cs typeface="Arial" panose="020B0604020202020204" pitchFamily="34" charset="0"/>
              </a:rPr>
              <a:t>Česká zemědělská univerzita v Praze</a:t>
            </a:r>
          </a:p>
        </p:txBody>
      </p:sp>
      <p:pic>
        <p:nvPicPr>
          <p:cNvPr id="25" name="Obrázek 24" descr="Obsah obrázku rozmazaný&#10;&#10;Popis byl vytvořen automaticky">
            <a:extLst>
              <a:ext uri="{FF2B5EF4-FFF2-40B4-BE49-F238E27FC236}">
                <a16:creationId xmlns:a16="http://schemas.microsoft.com/office/drawing/2014/main" id="{622B9DC1-50CE-405B-9254-4E17697832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t="83308"/>
          <a:stretch/>
        </p:blipFill>
        <p:spPr>
          <a:xfrm>
            <a:off x="-843280" y="5984143"/>
            <a:ext cx="13919200" cy="155431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3346BE4-08F3-4394-AC3F-7BD682547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224" y="15740"/>
            <a:ext cx="1472635" cy="10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9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646C9-E91B-47DD-A4E3-C48B42FA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730980" cy="155431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zjednodušeného značení </a:t>
            </a:r>
            <a:r>
              <a:rPr lang="cs-CZ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Nutri-Score</a:t>
            </a:r>
            <a:b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nákupu potravin (%)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0CCC638-970A-4D77-8811-6BF52CA0B2B6}"/>
              </a:ext>
            </a:extLst>
          </p:cNvPr>
          <p:cNvSpPr txBox="1"/>
          <p:nvPr/>
        </p:nvSpPr>
        <p:spPr>
          <a:xfrm>
            <a:off x="289367" y="2017508"/>
            <a:ext cx="3356659" cy="3141285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73 % respondentů uvedlo, že zjednodušené značení </a:t>
            </a:r>
            <a:r>
              <a:rPr 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Nutri-Score</a:t>
            </a:r>
            <a: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je rozhodně či spíše motivovalo k nákupu „zdravějších“ potravin.</a:t>
            </a:r>
          </a:p>
          <a:p>
            <a:pPr marL="285750" indent="-285750">
              <a:spcAft>
                <a:spcPts val="3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74 % respondentů by se rozhodně nebo spíše řídilo zjednodušeným značením </a:t>
            </a:r>
            <a:r>
              <a:rPr 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Nutri-Score</a:t>
            </a:r>
            <a: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při výběru potravin.</a:t>
            </a: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39AC878A-5401-4E64-A805-159A66CBF3F3}"/>
              </a:ext>
            </a:extLst>
          </p:cNvPr>
          <p:cNvGrpSpPr/>
          <p:nvPr/>
        </p:nvGrpSpPr>
        <p:grpSpPr>
          <a:xfrm>
            <a:off x="-843280" y="6006905"/>
            <a:ext cx="13919200" cy="1716743"/>
            <a:chOff x="-843280" y="6006905"/>
            <a:chExt cx="13919200" cy="1716743"/>
          </a:xfrm>
        </p:grpSpPr>
        <p:pic>
          <p:nvPicPr>
            <p:cNvPr id="4" name="Obrázek 3" descr="Obsah obrázku rozmazaný&#10;&#10;Popis byl vytvořen automaticky">
              <a:extLst>
                <a:ext uri="{FF2B5EF4-FFF2-40B4-BE49-F238E27FC236}">
                  <a16:creationId xmlns:a16="http://schemas.microsoft.com/office/drawing/2014/main" id="{3A733097-0B94-450A-984D-681E880893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0000"/>
            </a:blip>
            <a:srcRect t="83308"/>
            <a:stretch/>
          </p:blipFill>
          <p:spPr>
            <a:xfrm>
              <a:off x="-843280" y="6169337"/>
              <a:ext cx="13919200" cy="1554311"/>
            </a:xfrm>
            <a:prstGeom prst="rect">
              <a:avLst/>
            </a:prstGeom>
            <a:effectLst>
              <a:softEdge rad="635000"/>
            </a:effectLst>
          </p:spPr>
        </p:pic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0C3C673F-012E-4650-96B3-CBC9223808E2}"/>
                </a:ext>
              </a:extLst>
            </p:cNvPr>
            <p:cNvSpPr txBox="1"/>
            <p:nvPr/>
          </p:nvSpPr>
          <p:spPr>
            <a:xfrm>
              <a:off x="115747" y="6006905"/>
              <a:ext cx="12076253" cy="4385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Aft>
                  <a:spcPts val="300"/>
                </a:spcAft>
                <a:tabLst>
                  <a:tab pos="531813" algn="l"/>
                </a:tabLst>
              </a:pPr>
              <a:r>
                <a:rPr lang="cs-CZ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Otázka:	Pokud by na přední straně obalu potravin bylo následující značení nutričního složení, do jaké míry byste toto značení využíval/a při nákupu?</a:t>
              </a:r>
              <a:endParaRPr lang="pl-P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  <a:tabLst>
                  <a:tab pos="531813" algn="l"/>
                </a:tabLst>
              </a:pPr>
              <a:r>
                <a:rPr lang="pl-PL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Báze:	Všichni respondenti, N=1000</a:t>
              </a:r>
              <a:endParaRPr lang="cs-CZ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FAA5FFDA-FCCD-4614-B846-9BE5F8D62F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389682"/>
              </p:ext>
            </p:extLst>
          </p:nvPr>
        </p:nvGraphicFramePr>
        <p:xfrm>
          <a:off x="3865943" y="1377387"/>
          <a:ext cx="8036689" cy="4421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2" descr="Obsah obrázku text, podepsat, vektorová grafika&#10;&#10;Popis byl vytvořen automaticky">
            <a:extLst>
              <a:ext uri="{FF2B5EF4-FFF2-40B4-BE49-F238E27FC236}">
                <a16:creationId xmlns:a16="http://schemas.microsoft.com/office/drawing/2014/main" id="{6214EF1D-8D1C-456E-8971-854371EC3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54" r="-100" b="-301"/>
          <a:stretch/>
        </p:blipFill>
        <p:spPr bwMode="auto">
          <a:xfrm>
            <a:off x="7965311" y="1212866"/>
            <a:ext cx="3191783" cy="1513334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91A56C5-BA20-46D9-9F96-86568C3106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0224" y="15740"/>
            <a:ext cx="1472635" cy="10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3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646C9-E91B-47DD-A4E3-C48B42FA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11107C-5E45-49FC-9340-13AA76C4A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608" y="1293541"/>
            <a:ext cx="11193442" cy="5196469"/>
          </a:xfrm>
        </p:spPr>
        <p:txBody>
          <a:bodyPr>
            <a:normAutofit fontScale="92500"/>
          </a:bodyPr>
          <a:lstStyle/>
          <a:p>
            <a:pPr marL="355600" indent="-3556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59 % respondentů se zajímá o nutriční složení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uvedené na obalu, 64 % se domnívá, že dokáže posoudit současné nutriční složení uváděné na potravinách  - ale </a:t>
            </a:r>
            <a:r>
              <a:rPr lang="cs-CZ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19 % respondentů podle informací uvedených na obale nedokáže posoudit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zda je nutriční složení příznivé pro jejich zdraví.</a:t>
            </a: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Schopnost posoudit nutriční složení roste s úrovní vzdělání respondentů.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Zavedení jednoho zjednodušeného značení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nutričního složení potravin v rámci celé EU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uvítalo 77 %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respondentů. </a:t>
            </a: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Důležité u zkráceného nutričního značení jsou srozumitelnost a dobrá čitelnost.</a:t>
            </a: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2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Přes ¾ respondentů považuje </a:t>
            </a:r>
            <a:r>
              <a:rPr lang="cs-CZ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Nutri-Score</a:t>
            </a:r>
            <a:r>
              <a:rPr lang="cs-CZ" sz="22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srozumitelné a dobře viditelné značení</a:t>
            </a:r>
            <a:r>
              <a:rPr lang="cs-CZ" sz="22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podle kterého by se </a:t>
            </a:r>
            <a:r>
              <a:rPr lang="cs-CZ" sz="22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řídili při nákupu potravin </a:t>
            </a:r>
            <a:r>
              <a:rPr lang="cs-CZ" sz="22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při častějším výběru výrobků s cennějšími živinami a omezení potravin s nízkou výživovou hodnotou.</a:t>
            </a: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Rozdíly v některých odpovědích byly zjištěny v závislosti na pohlaví respondentů.</a:t>
            </a: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Poznámka: Výsledky dotazníkového šetření nevypovídají o reálném chování zákazníků při nákupu potravin.</a:t>
            </a:r>
            <a:endParaRPr lang="cs-CZ" sz="2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Obsah obrázku rozmazaný&#10;&#10;Popis byl vytvořen automaticky">
            <a:extLst>
              <a:ext uri="{FF2B5EF4-FFF2-40B4-BE49-F238E27FC236}">
                <a16:creationId xmlns:a16="http://schemas.microsoft.com/office/drawing/2014/main" id="{3A733097-0B94-450A-984D-681E880893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0000"/>
          </a:blip>
          <a:srcRect t="83308"/>
          <a:stretch/>
        </p:blipFill>
        <p:spPr>
          <a:xfrm>
            <a:off x="-843280" y="5984143"/>
            <a:ext cx="13919200" cy="155431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67E024B-8341-4C8C-BFE7-DDB45D1A3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0224" y="15740"/>
            <a:ext cx="1472635" cy="10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3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646C9-E91B-47DD-A4E3-C48B42FA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PODĚKOVÁN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11107C-5E45-49FC-9340-13AA76C4A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608" y="1446834"/>
            <a:ext cx="10949650" cy="2121555"/>
          </a:xfrm>
        </p:spPr>
        <p:txBody>
          <a:bodyPr>
            <a:normAutofit/>
          </a:bodyPr>
          <a:lstStyle/>
          <a:p>
            <a:pPr marL="355600" indent="-3556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Elišce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Paidarové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Lukáši Žatečkovi</a:t>
            </a: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dirty="0"/>
              <a:t>agentuře MEDIAN – </a:t>
            </a:r>
            <a:r>
              <a:rPr lang="cs-CZ" sz="2400" dirty="0" err="1"/>
              <a:t>reprezentativita</a:t>
            </a:r>
            <a:r>
              <a:rPr lang="cs-CZ" sz="2400" dirty="0"/>
              <a:t> vzorku respondentů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Obsah obrázku rozmazaný&#10;&#10;Popis byl vytvořen automaticky">
            <a:extLst>
              <a:ext uri="{FF2B5EF4-FFF2-40B4-BE49-F238E27FC236}">
                <a16:creationId xmlns:a16="http://schemas.microsoft.com/office/drawing/2014/main" id="{3A733097-0B94-450A-984D-681E880893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0000"/>
          </a:blip>
          <a:srcRect t="83308"/>
          <a:stretch/>
        </p:blipFill>
        <p:spPr>
          <a:xfrm>
            <a:off x="-843280" y="5984143"/>
            <a:ext cx="13919200" cy="155431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DE27727A-5A4C-489C-B90B-C8B2B09CD499}"/>
              </a:ext>
            </a:extLst>
          </p:cNvPr>
          <p:cNvSpPr txBox="1">
            <a:spLocks/>
          </p:cNvSpPr>
          <p:nvPr/>
        </p:nvSpPr>
        <p:spPr>
          <a:xfrm>
            <a:off x="834486" y="4122231"/>
            <a:ext cx="10515600" cy="169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Vaši pozornost</a:t>
            </a:r>
          </a:p>
          <a:p>
            <a:pPr algn="ctr">
              <a:lnSpc>
                <a:spcPct val="100000"/>
              </a:lnSpc>
            </a:pPr>
            <a:endParaRPr lang="cs-CZ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kourimska@af.czu.cz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F7F3CD7-E30B-4A19-8375-BA9DD33A8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0224" y="15740"/>
            <a:ext cx="1472635" cy="10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646C9-E91B-47DD-A4E3-C48B42FA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CÍLE PRŮZKUMU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11107C-5E45-49FC-9340-13AA76C4A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607" y="1261641"/>
            <a:ext cx="11019099" cy="491532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Získat informace o:</a:t>
            </a:r>
          </a:p>
          <a:p>
            <a:pPr marL="355600" indent="-3556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pohledu českých spotřebitelů na </a:t>
            </a:r>
            <a:r>
              <a:rPr lang="cs-CZ" altLang="cs-CZ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současné značení nutričního složení na obalu potravin</a:t>
            </a:r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(zda se o současné značení zajímají a do jaké míry je pro ně srozumitelné);</a:t>
            </a:r>
          </a:p>
          <a:p>
            <a:pPr marL="355600" indent="-3556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pohledu českých spotřebitelů na </a:t>
            </a:r>
            <a:r>
              <a:rPr lang="cs-CZ" altLang="cs-CZ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zjednodušené značení nutričního složení na přední straně obalu potravin</a:t>
            </a: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(zda by zjednodušené značení uvítali v rámci celé EU, jaké by podle nich mělo zjednodušené značení být a zda by se jím řídili při výběru potravin);</a:t>
            </a:r>
          </a:p>
          <a:p>
            <a:pPr marL="355600" indent="-3556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altLang="cs-CZ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vnímání</a:t>
            </a: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zjednodušeného značení </a:t>
            </a:r>
            <a:r>
              <a:rPr lang="cs-CZ" altLang="cs-CZ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Nutri-Score</a:t>
            </a: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českými spotřebiteli (do jaké míry je pro ně toto značení srozumitelné, jaké preferují);</a:t>
            </a:r>
          </a:p>
          <a:p>
            <a:pPr marL="355600" indent="-3556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altLang="cs-CZ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motivaci</a:t>
            </a: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zjednodušeného značení k výběru potravin s nutričně příznivějším profilem (zlepšení orientace a informovanosti o nutriční kvalitě potravin, vliv na změnu stravovacích návyků).</a:t>
            </a:r>
          </a:p>
        </p:txBody>
      </p:sp>
      <p:pic>
        <p:nvPicPr>
          <p:cNvPr id="4" name="Obrázek 3" descr="Obsah obrázku rozmazaný&#10;&#10;Popis byl vytvořen automaticky">
            <a:extLst>
              <a:ext uri="{FF2B5EF4-FFF2-40B4-BE49-F238E27FC236}">
                <a16:creationId xmlns:a16="http://schemas.microsoft.com/office/drawing/2014/main" id="{3A733097-0B94-450A-984D-681E880893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0000"/>
          </a:blip>
          <a:srcRect t="83308"/>
          <a:stretch/>
        </p:blipFill>
        <p:spPr>
          <a:xfrm>
            <a:off x="-843280" y="5984143"/>
            <a:ext cx="13919200" cy="155431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302F86C-76DF-4FEA-A342-B6C227BE3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0224" y="15740"/>
            <a:ext cx="1472635" cy="10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ulka 9">
            <a:extLst>
              <a:ext uri="{FF2B5EF4-FFF2-40B4-BE49-F238E27FC236}">
                <a16:creationId xmlns:a16="http://schemas.microsoft.com/office/drawing/2014/main" id="{A62249BC-0CD4-490E-9401-1DF560416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970565"/>
              </p:ext>
            </p:extLst>
          </p:nvPr>
        </p:nvGraphicFramePr>
        <p:xfrm>
          <a:off x="531652" y="1324947"/>
          <a:ext cx="11150082" cy="49996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58201">
                  <a:extLst>
                    <a:ext uri="{9D8B030D-6E8A-4147-A177-3AD203B41FA5}">
                      <a16:colId xmlns:a16="http://schemas.microsoft.com/office/drawing/2014/main" val="2807098630"/>
                    </a:ext>
                  </a:extLst>
                </a:gridCol>
                <a:gridCol w="2430329">
                  <a:extLst>
                    <a:ext uri="{9D8B030D-6E8A-4147-A177-3AD203B41FA5}">
                      <a16:colId xmlns:a16="http://schemas.microsoft.com/office/drawing/2014/main" val="2369417469"/>
                    </a:ext>
                  </a:extLst>
                </a:gridCol>
                <a:gridCol w="3886496">
                  <a:extLst>
                    <a:ext uri="{9D8B030D-6E8A-4147-A177-3AD203B41FA5}">
                      <a16:colId xmlns:a16="http://schemas.microsoft.com/office/drawing/2014/main" val="653552855"/>
                    </a:ext>
                  </a:extLst>
                </a:gridCol>
                <a:gridCol w="2575056">
                  <a:extLst>
                    <a:ext uri="{9D8B030D-6E8A-4147-A177-3AD203B41FA5}">
                      <a16:colId xmlns:a16="http://schemas.microsoft.com/office/drawing/2014/main" val="1287993853"/>
                    </a:ext>
                  </a:extLst>
                </a:gridCol>
              </a:tblGrid>
              <a:tr h="3816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Cílová skupina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Lokalita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Výběr respondentů</a:t>
                      </a:r>
                      <a:endParaRPr lang="cs-CZ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Vzorek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537627"/>
                  </a:ext>
                </a:extLst>
              </a:tr>
              <a:tr h="17309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Obecná populace</a:t>
                      </a:r>
                      <a:b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 věku 15 a více let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Česká republika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krajů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Kvótní výběr dle kategorií</a:t>
                      </a:r>
                      <a:b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(pohlaví, věk, vzdělání, kraj)</a:t>
                      </a:r>
                      <a:b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základě aktuálních údajů ČSÚ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Maximální odchylka do 10 %</a:t>
                      </a:r>
                      <a:b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 optimální naplněnosti kategorií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 1000 respondentů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Reprezentativní vzorek dle pohlaví, věku, vzdělání, regionu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6972444"/>
                  </a:ext>
                </a:extLst>
              </a:tr>
              <a:tr h="4757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Metoda sběru dat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Dotazník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Dotazovaná témata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Harmonogram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702938"/>
                  </a:ext>
                </a:extLst>
              </a:tr>
              <a:tr h="24113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cs-CZ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CAWI (</a:t>
                      </a:r>
                      <a:r>
                        <a:rPr lang="cs-CZ" sz="14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Computer</a:t>
                      </a:r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Assisted</a:t>
                      </a:r>
                      <a:br>
                        <a:rPr lang="cs-CZ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 </a:t>
                      </a:r>
                      <a:r>
                        <a:rPr lang="cs-CZ" sz="14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Interviewing</a:t>
                      </a:r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On-line dotazník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cs-CZ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Délka dotazníku</a:t>
                      </a:r>
                      <a:b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minut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endParaRPr lang="cs-CZ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Nutriční složení potravin (zájem, porozumění)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Vnímají zjednodušeného značení</a:t>
                      </a:r>
                      <a:b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nutričního složení obecně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cs-CZ"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Motivační </a:t>
                      </a:r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potenciál zjednodušeného značení nutričního složení k výběru potravin</a:t>
                      </a:r>
                      <a:br>
                        <a:rPr lang="cs-CZ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zdravějším nutričním profilem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Sběr dat proběhl v období</a:t>
                      </a:r>
                      <a:b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27. 7. </a:t>
                      </a:r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9. 8. 2021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7048668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7C8EACDF-561A-47D9-BA9D-7F4BAFB55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METODIKA PRŮZKUMU</a:t>
            </a:r>
          </a:p>
        </p:txBody>
      </p:sp>
      <p:pic>
        <p:nvPicPr>
          <p:cNvPr id="8" name="Obrázek 7" descr="Obsah obrázku rozmazaný&#10;&#10;Popis byl vytvořen automaticky">
            <a:extLst>
              <a:ext uri="{FF2B5EF4-FFF2-40B4-BE49-F238E27FC236}">
                <a16:creationId xmlns:a16="http://schemas.microsoft.com/office/drawing/2014/main" id="{BE0A79F6-A2F6-4907-BF8D-BD11DFEC13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t="83308"/>
          <a:stretch/>
        </p:blipFill>
        <p:spPr>
          <a:xfrm>
            <a:off x="-843382" y="6059824"/>
            <a:ext cx="13919200" cy="155431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6" name="Grafický objekt 15" descr="Cílová skupina se souvislou výplní">
            <a:extLst>
              <a:ext uri="{FF2B5EF4-FFF2-40B4-BE49-F238E27FC236}">
                <a16:creationId xmlns:a16="http://schemas.microsoft.com/office/drawing/2014/main" id="{B4501787-0E29-4924-BD9A-32D16CE53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5645" y="1730401"/>
            <a:ext cx="468000" cy="468000"/>
          </a:xfrm>
          <a:prstGeom prst="rect">
            <a:avLst/>
          </a:prstGeom>
        </p:spPr>
      </p:pic>
      <p:pic>
        <p:nvPicPr>
          <p:cNvPr id="24" name="Grafický objekt 23" descr="Trefa do černého se souvislou výplní">
            <a:extLst>
              <a:ext uri="{FF2B5EF4-FFF2-40B4-BE49-F238E27FC236}">
                <a16:creationId xmlns:a16="http://schemas.microsoft.com/office/drawing/2014/main" id="{CAECC515-F102-490B-83FD-1894AE83B0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7463" y="1735537"/>
            <a:ext cx="468000" cy="468000"/>
          </a:xfrm>
          <a:prstGeom prst="rect">
            <a:avLst/>
          </a:prstGeom>
        </p:spPr>
      </p:pic>
      <p:pic>
        <p:nvPicPr>
          <p:cNvPr id="26" name="Grafický objekt 25" descr="Denní kalendář se souvislou výplní">
            <a:extLst>
              <a:ext uri="{FF2B5EF4-FFF2-40B4-BE49-F238E27FC236}">
                <a16:creationId xmlns:a16="http://schemas.microsoft.com/office/drawing/2014/main" id="{90AAA9AE-F120-4984-991B-779AADC60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6851" y="3933222"/>
            <a:ext cx="468000" cy="468000"/>
          </a:xfrm>
          <a:prstGeom prst="rect">
            <a:avLst/>
          </a:prstGeom>
        </p:spPr>
      </p:pic>
      <p:pic>
        <p:nvPicPr>
          <p:cNvPr id="32" name="Grafický objekt 31" descr="Deska s klipem, částečně zaškrtnuté se souvislou výplní">
            <a:extLst>
              <a:ext uri="{FF2B5EF4-FFF2-40B4-BE49-F238E27FC236}">
                <a16:creationId xmlns:a16="http://schemas.microsoft.com/office/drawing/2014/main" id="{2CCFE84C-E036-4882-AC82-FCD3FB6A6F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61270" y="3933222"/>
            <a:ext cx="468000" cy="468000"/>
          </a:xfrm>
          <a:prstGeom prst="rect">
            <a:avLst/>
          </a:prstGeom>
        </p:spPr>
      </p:pic>
      <p:pic>
        <p:nvPicPr>
          <p:cNvPr id="34" name="Grafický objekt 33" descr="Mapa s označeným bodem se souvislou výplní">
            <a:extLst>
              <a:ext uri="{FF2B5EF4-FFF2-40B4-BE49-F238E27FC236}">
                <a16:creationId xmlns:a16="http://schemas.microsoft.com/office/drawing/2014/main" id="{5E641438-2717-473C-9983-A30F698B2F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61270" y="1730401"/>
            <a:ext cx="468000" cy="468000"/>
          </a:xfrm>
          <a:prstGeom prst="rect">
            <a:avLst/>
          </a:prstGeom>
        </p:spPr>
      </p:pic>
      <p:pic>
        <p:nvPicPr>
          <p:cNvPr id="38" name="Grafický objekt 37" descr="Skupina se souvislou výplní">
            <a:extLst>
              <a:ext uri="{FF2B5EF4-FFF2-40B4-BE49-F238E27FC236}">
                <a16:creationId xmlns:a16="http://schemas.microsoft.com/office/drawing/2014/main" id="{0AC06335-E9E1-4BDA-AA7A-95F43CE719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166851" y="1735537"/>
            <a:ext cx="468000" cy="468000"/>
          </a:xfrm>
          <a:prstGeom prst="rect">
            <a:avLst/>
          </a:prstGeom>
        </p:spPr>
      </p:pic>
      <p:pic>
        <p:nvPicPr>
          <p:cNvPr id="48" name="Grafický objekt 47" descr="Uživatelské rozhraní se souvislou výplní">
            <a:extLst>
              <a:ext uri="{FF2B5EF4-FFF2-40B4-BE49-F238E27FC236}">
                <a16:creationId xmlns:a16="http://schemas.microsoft.com/office/drawing/2014/main" id="{9D3A7021-2C3E-47DD-8A81-A667DFFD50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47463" y="3933222"/>
            <a:ext cx="468000" cy="468000"/>
          </a:xfrm>
          <a:prstGeom prst="rect">
            <a:avLst/>
          </a:prstGeom>
        </p:spPr>
      </p:pic>
      <p:pic>
        <p:nvPicPr>
          <p:cNvPr id="56" name="Grafický objekt 55" descr="Otázky se souvislou výplní">
            <a:extLst>
              <a:ext uri="{FF2B5EF4-FFF2-40B4-BE49-F238E27FC236}">
                <a16:creationId xmlns:a16="http://schemas.microsoft.com/office/drawing/2014/main" id="{1B6196E0-F8BE-4612-96A9-E7CE0DA18B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45645" y="3944797"/>
            <a:ext cx="468000" cy="4680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E258249-0300-4DB3-9312-F8DDDF9547E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30224" y="15740"/>
            <a:ext cx="1472635" cy="1025980"/>
          </a:xfrm>
          <a:prstGeom prst="rect">
            <a:avLst/>
          </a:prstGeom>
        </p:spPr>
      </p:pic>
      <p:pic>
        <p:nvPicPr>
          <p:cNvPr id="15" name="Picture 2" descr="logo Median">
            <a:extLst>
              <a:ext uri="{FF2B5EF4-FFF2-40B4-BE49-F238E27FC236}">
                <a16:creationId xmlns:a16="http://schemas.microsoft.com/office/drawing/2014/main" id="{05EBF02E-6EC4-409C-B1D8-A261AD090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015" y="245247"/>
            <a:ext cx="1234542" cy="99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90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646C9-E91B-47DD-A4E3-C48B42FA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8828" y="0"/>
            <a:ext cx="6817489" cy="169068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Zájem o nutriční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složení potravin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DC859A2E-1634-497C-B05C-77EEE5458F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515339"/>
              </p:ext>
            </p:extLst>
          </p:nvPr>
        </p:nvGraphicFramePr>
        <p:xfrm>
          <a:off x="5522187" y="2560110"/>
          <a:ext cx="5525169" cy="3289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CF6E20B4-2100-4D8A-B692-D851ACB447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177762"/>
              </p:ext>
            </p:extLst>
          </p:nvPr>
        </p:nvGraphicFramePr>
        <p:xfrm>
          <a:off x="-1007316" y="1498023"/>
          <a:ext cx="7685007" cy="492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6" name="Skupina 25">
            <a:extLst>
              <a:ext uri="{FF2B5EF4-FFF2-40B4-BE49-F238E27FC236}">
                <a16:creationId xmlns:a16="http://schemas.microsoft.com/office/drawing/2014/main" id="{6B7AC715-382F-4033-B136-0BB1CF58ED1C}"/>
              </a:ext>
            </a:extLst>
          </p:cNvPr>
          <p:cNvGrpSpPr/>
          <p:nvPr/>
        </p:nvGrpSpPr>
        <p:grpSpPr>
          <a:xfrm>
            <a:off x="-843280" y="6126131"/>
            <a:ext cx="13919200" cy="1597517"/>
            <a:chOff x="-843280" y="6126131"/>
            <a:chExt cx="13919200" cy="1597517"/>
          </a:xfrm>
        </p:grpSpPr>
        <p:pic>
          <p:nvPicPr>
            <p:cNvPr id="27" name="Obrázek 26" descr="Obsah obrázku rozmazaný&#10;&#10;Popis byl vytvořen automaticky">
              <a:extLst>
                <a:ext uri="{FF2B5EF4-FFF2-40B4-BE49-F238E27FC236}">
                  <a16:creationId xmlns:a16="http://schemas.microsoft.com/office/drawing/2014/main" id="{1189F88C-7F08-48CE-B7CF-B726757B3F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0000"/>
            </a:blip>
            <a:srcRect t="83308"/>
            <a:stretch/>
          </p:blipFill>
          <p:spPr>
            <a:xfrm>
              <a:off x="-843280" y="6169337"/>
              <a:ext cx="13919200" cy="1554311"/>
            </a:xfrm>
            <a:prstGeom prst="rect">
              <a:avLst/>
            </a:prstGeom>
            <a:effectLst>
              <a:softEdge rad="635000"/>
            </a:effectLst>
          </p:spPr>
        </p:pic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8BEF1808-4CE8-418C-BF3C-B454C944A550}"/>
                </a:ext>
              </a:extLst>
            </p:cNvPr>
            <p:cNvSpPr txBox="1"/>
            <p:nvPr/>
          </p:nvSpPr>
          <p:spPr>
            <a:xfrm>
              <a:off x="126606" y="6126131"/>
              <a:ext cx="12076253" cy="5924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Aft>
                  <a:spcPts val="300"/>
                </a:spcAft>
                <a:tabLst>
                  <a:tab pos="531813" algn="l"/>
                </a:tabLst>
              </a:pPr>
              <a:r>
                <a:rPr lang="cs-CZ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Otázka: </a:t>
              </a:r>
              <a:r>
                <a:rPr lang="pl-PL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Když nakupujete potraviny, do jaké míry se zajímáte o jejich nutriční složení (tzn. o počet kalorií, podíly tuku, sacharidů, bílkovin, cukru, soli atd.) na obalu?</a:t>
              </a:r>
            </a:p>
            <a:p>
              <a:pPr>
                <a:spcAft>
                  <a:spcPts val="300"/>
                </a:spcAft>
                <a:tabLst>
                  <a:tab pos="531813" algn="l"/>
                </a:tabLst>
              </a:pPr>
              <a:r>
                <a:rPr lang="cs-CZ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Otázka: Když nakupujete potraviny, dokážete u jednotlivých potravin podle informací uvedených na obalu posoudit, zda je pro Vaše zdraví příznivé jejich nutriční složení (tzn. počet kalorií, podíly tuku, sacharidů, bílkovin, cukru, soli atd.)?</a:t>
              </a:r>
              <a:endParaRPr lang="pl-P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Obrázek 8">
            <a:extLst>
              <a:ext uri="{FF2B5EF4-FFF2-40B4-BE49-F238E27FC236}">
                <a16:creationId xmlns:a16="http://schemas.microsoft.com/office/drawing/2014/main" id="{3E408737-AB6D-41DB-8EE9-BA38A3886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0224" y="15740"/>
            <a:ext cx="1472635" cy="102598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7E88A1-B113-471B-8D10-6C494D058C85}"/>
              </a:ext>
            </a:extLst>
          </p:cNvPr>
          <p:cNvCxnSpPr/>
          <p:nvPr/>
        </p:nvCxnSpPr>
        <p:spPr>
          <a:xfrm>
            <a:off x="6196630" y="1956390"/>
            <a:ext cx="0" cy="353001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af 8">
            <a:extLst>
              <a:ext uri="{FF2B5EF4-FFF2-40B4-BE49-F238E27FC236}">
                <a16:creationId xmlns:a16="http://schemas.microsoft.com/office/drawing/2014/main" id="{AE8AAAD0-7EB2-4461-9DAA-4E0AC21348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251664"/>
              </p:ext>
            </p:extLst>
          </p:nvPr>
        </p:nvGraphicFramePr>
        <p:xfrm>
          <a:off x="7053575" y="1287768"/>
          <a:ext cx="4911941" cy="396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Nadpis 1">
            <a:extLst>
              <a:ext uri="{FF2B5EF4-FFF2-40B4-BE49-F238E27FC236}">
                <a16:creationId xmlns:a16="http://schemas.microsoft.com/office/drawing/2014/main" id="{91842258-5702-423A-BD05-4D13B6BC6875}"/>
              </a:ext>
            </a:extLst>
          </p:cNvPr>
          <p:cNvSpPr txBox="1">
            <a:spLocks/>
          </p:cNvSpPr>
          <p:nvPr/>
        </p:nvSpPr>
        <p:spPr>
          <a:xfrm>
            <a:off x="5522187" y="-5310"/>
            <a:ext cx="6443329" cy="1837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 sz="180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Schopnost posoudit nutriční </a:t>
            </a:r>
          </a:p>
          <a:p>
            <a:pPr algn="ctr">
              <a:lnSpc>
                <a:spcPct val="100000"/>
              </a:lnSpc>
              <a:defRPr sz="180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složení dle informací na obale</a:t>
            </a:r>
          </a:p>
        </p:txBody>
      </p:sp>
      <p:sp>
        <p:nvSpPr>
          <p:cNvPr id="14" name="TextovéPole 17">
            <a:extLst>
              <a:ext uri="{FF2B5EF4-FFF2-40B4-BE49-F238E27FC236}">
                <a16:creationId xmlns:a16="http://schemas.microsoft.com/office/drawing/2014/main" id="{07261923-C193-459C-81C4-3EC7927FBA9B}"/>
              </a:ext>
            </a:extLst>
          </p:cNvPr>
          <p:cNvSpPr txBox="1"/>
          <p:nvPr/>
        </p:nvSpPr>
        <p:spPr>
          <a:xfrm>
            <a:off x="6326372" y="4052903"/>
            <a:ext cx="5889443" cy="2051625"/>
          </a:xfrm>
          <a:prstGeom prst="roundRect">
            <a:avLst/>
          </a:prstGeom>
          <a:solidFill>
            <a:srgbClr val="FCFEFC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64 % respondentů uvedlo, že podle informací uvedených na obale rozhodně či spíše dokáží posoudit, zda je nutriční složení jednotlivých potravin příznivé pro jejich zdraví.</a:t>
            </a:r>
          </a:p>
          <a:p>
            <a:pPr marL="285750" indent="-285750">
              <a:spcAft>
                <a:spcPts val="300"/>
              </a:spcAft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19 % respondentů se domnívá, že podle informací uvedených na obale rozhodně či spíše nedokáží posoudit, zda je nutriční složení příznivé pro jejich zdraví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981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646C9-E91B-47DD-A4E3-C48B42FA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498238" cy="169068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defRPr sz="180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Porovnání schopnosti posoudit nutriční složení</a:t>
            </a:r>
            <a:b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informací na obale v závislosti na vzdělání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0CCC638-970A-4D77-8811-6BF52CA0B2B6}"/>
              </a:ext>
            </a:extLst>
          </p:cNvPr>
          <p:cNvSpPr txBox="1"/>
          <p:nvPr/>
        </p:nvSpPr>
        <p:spPr>
          <a:xfrm>
            <a:off x="401444" y="1728889"/>
            <a:ext cx="5120743" cy="4213920"/>
          </a:xfrm>
          <a:prstGeom prst="roundRect">
            <a:avLst/>
          </a:prstGeom>
          <a:solidFill>
            <a:srgbClr val="FCFEFC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56 % respondentů se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ZŠ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vzděláním a </a:t>
            </a:r>
            <a:b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55 % se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SŠ vzděláním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 maturity, dokáže spíše nebo rozhodně posoudit, zda je nutriční složení jednotlivých potravin příznivé pro jejich zdraví, </a:t>
            </a:r>
          </a:p>
          <a:p>
            <a:pPr marL="285750" indent="-285750">
              <a:spcAft>
                <a:spcPts val="3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26 % se základním vzděláním to rozhodně nebo spíše posoudit nedokáže</a:t>
            </a:r>
          </a:p>
          <a:p>
            <a:pPr marL="285750" indent="-285750">
              <a:spcAft>
                <a:spcPts val="3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68 % respondentů se SŠ vzděláním s maturitou a 75 % s VŠ vzděláním dokáže spíše nebo rozhodně posoudit, zda je nutriční složení jednotlivých potravin příznivé pro jejich zdraví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DC859A2E-1634-497C-B05C-77EEE5458F03}"/>
              </a:ext>
            </a:extLst>
          </p:cNvPr>
          <p:cNvGraphicFramePr>
            <a:graphicFrameLocks/>
          </p:cNvGraphicFramePr>
          <p:nvPr/>
        </p:nvGraphicFramePr>
        <p:xfrm>
          <a:off x="5522187" y="2560110"/>
          <a:ext cx="5525169" cy="3289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D3A78906-464B-4265-87F2-9FEB58903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758487"/>
              </p:ext>
            </p:extLst>
          </p:nvPr>
        </p:nvGraphicFramePr>
        <p:xfrm>
          <a:off x="5189744" y="1411180"/>
          <a:ext cx="7106609" cy="4684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0E041527-22FF-4BA2-8B04-F9B204A63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0224" y="15740"/>
            <a:ext cx="1472635" cy="10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2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646C9-E91B-47DD-A4E3-C48B42FA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0730981" cy="169068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defRPr sz="180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Postoj k zavedení jednoho zjednodušeného značení</a:t>
            </a:r>
            <a:b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nutričního složení potravin </a:t>
            </a:r>
            <a:r>
              <a:rPr lang="cs-CZ" altLang="cs-CZ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rámci EU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0CCC638-970A-4D77-8811-6BF52CA0B2B6}"/>
              </a:ext>
            </a:extLst>
          </p:cNvPr>
          <p:cNvSpPr txBox="1"/>
          <p:nvPr/>
        </p:nvSpPr>
        <p:spPr>
          <a:xfrm>
            <a:off x="596308" y="3136625"/>
            <a:ext cx="4934953" cy="1464231"/>
          </a:xfrm>
          <a:prstGeom prst="roundRect">
            <a:avLst/>
          </a:prstGeom>
          <a:solidFill>
            <a:srgbClr val="FCFEFC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77% respondentů by rozhodně či spíše uvítalo jedno zjednodušené značení nutričního složení potravin ve všech zemích EU, které by jim umožňovalo snáze vybírat potraviny příznivé pro jejich zdraví.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DC859A2E-1634-497C-B05C-77EEE5458F03}"/>
              </a:ext>
            </a:extLst>
          </p:cNvPr>
          <p:cNvGraphicFramePr>
            <a:graphicFrameLocks/>
          </p:cNvGraphicFramePr>
          <p:nvPr/>
        </p:nvGraphicFramePr>
        <p:xfrm>
          <a:off x="5522187" y="2560110"/>
          <a:ext cx="5525169" cy="3289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34D53F59-109E-4F27-9B36-8AEC1C0E7DE1}"/>
              </a:ext>
            </a:extLst>
          </p:cNvPr>
          <p:cNvGraphicFramePr>
            <a:graphicFrameLocks/>
          </p:cNvGraphicFramePr>
          <p:nvPr/>
        </p:nvGraphicFramePr>
        <p:xfrm>
          <a:off x="5292079" y="1481558"/>
          <a:ext cx="6878901" cy="468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CB4DD5B7-C9A0-4FA6-B76C-4448E8BE42DD}"/>
              </a:ext>
            </a:extLst>
          </p:cNvPr>
          <p:cNvGraphicFramePr>
            <a:graphicFrameLocks/>
          </p:cNvGraphicFramePr>
          <p:nvPr/>
        </p:nvGraphicFramePr>
        <p:xfrm>
          <a:off x="5032553" y="1132359"/>
          <a:ext cx="7138427" cy="532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2" name="Skupina 11">
            <a:extLst>
              <a:ext uri="{FF2B5EF4-FFF2-40B4-BE49-F238E27FC236}">
                <a16:creationId xmlns:a16="http://schemas.microsoft.com/office/drawing/2014/main" id="{2EF92C31-1E2F-4C68-ACDD-E470DE03AE56}"/>
              </a:ext>
            </a:extLst>
          </p:cNvPr>
          <p:cNvGrpSpPr/>
          <p:nvPr/>
        </p:nvGrpSpPr>
        <p:grpSpPr>
          <a:xfrm>
            <a:off x="-843280" y="5899150"/>
            <a:ext cx="13919200" cy="1824498"/>
            <a:chOff x="-843280" y="5899150"/>
            <a:chExt cx="13919200" cy="1824498"/>
          </a:xfrm>
        </p:grpSpPr>
        <p:pic>
          <p:nvPicPr>
            <p:cNvPr id="14" name="Obrázek 13" descr="Obsah obrázku rozmazaný&#10;&#10;Popis byl vytvořen automaticky">
              <a:extLst>
                <a:ext uri="{FF2B5EF4-FFF2-40B4-BE49-F238E27FC236}">
                  <a16:creationId xmlns:a16="http://schemas.microsoft.com/office/drawing/2014/main" id="{2197B6CA-2D44-41C3-A77E-A6F520B56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alphaModFix amt="80000"/>
            </a:blip>
            <a:srcRect t="83308"/>
            <a:stretch/>
          </p:blipFill>
          <p:spPr>
            <a:xfrm>
              <a:off x="-843280" y="6169337"/>
              <a:ext cx="13919200" cy="1554311"/>
            </a:xfrm>
            <a:prstGeom prst="rect">
              <a:avLst/>
            </a:prstGeom>
            <a:effectLst>
              <a:softEdge rad="635000"/>
            </a:effectLst>
          </p:spPr>
        </p:pic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4BE8E4AD-5312-495B-8C73-1490FB560150}"/>
                </a:ext>
              </a:extLst>
            </p:cNvPr>
            <p:cNvSpPr txBox="1"/>
            <p:nvPr/>
          </p:nvSpPr>
          <p:spPr>
            <a:xfrm>
              <a:off x="115747" y="5899150"/>
              <a:ext cx="12076253" cy="6309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Aft>
                  <a:spcPts val="300"/>
                </a:spcAft>
                <a:tabLst>
                  <a:tab pos="531813" algn="l"/>
                </a:tabLst>
              </a:pPr>
              <a:r>
                <a:rPr lang="cs-CZ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Otázka:	Uvítal(a) byste, kdyby bylo na přední straně obalu všech potravin ve všech zemích Evropské unie jedno</a:t>
              </a:r>
            </a:p>
            <a:p>
              <a:pPr>
                <a:spcAft>
                  <a:spcPts val="300"/>
                </a:spcAft>
                <a:tabLst>
                  <a:tab pos="531813" algn="l"/>
                </a:tabLst>
              </a:pPr>
              <a:r>
                <a:rPr lang="cs-CZ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zjednodušené značení nutričního složení, které by Vám umožňovalo snáze vybírat potraviny příznivé pro Vaše zdraví.</a:t>
              </a:r>
              <a:endParaRPr lang="pl-P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  <a:tabLst>
                  <a:tab pos="531813" algn="l"/>
                </a:tabLst>
              </a:pPr>
              <a:r>
                <a:rPr lang="pl-PL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Báze:	Všichni respondenti, N=1000</a:t>
              </a:r>
              <a:endParaRPr lang="cs-CZ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Obrázek 10">
            <a:extLst>
              <a:ext uri="{FF2B5EF4-FFF2-40B4-BE49-F238E27FC236}">
                <a16:creationId xmlns:a16="http://schemas.microsoft.com/office/drawing/2014/main" id="{64D04950-0720-42A4-93A3-CF71F3E053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0224" y="15740"/>
            <a:ext cx="1472635" cy="10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3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646C9-E91B-47DD-A4E3-C48B42FA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0150997" cy="169068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defRPr sz="180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Srozumitelnost zjednodušeného značení</a:t>
            </a:r>
            <a:b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Nutri-Score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0CCC638-970A-4D77-8811-6BF52CA0B2B6}"/>
              </a:ext>
            </a:extLst>
          </p:cNvPr>
          <p:cNvSpPr txBox="1"/>
          <p:nvPr/>
        </p:nvSpPr>
        <p:spPr>
          <a:xfrm>
            <a:off x="886850" y="1718395"/>
            <a:ext cx="5267023" cy="1234380"/>
          </a:xfrm>
          <a:prstGeom prst="roundRect">
            <a:avLst/>
          </a:prstGeom>
          <a:solidFill>
            <a:srgbClr val="FCFEFC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65 % respondentů je zjednodušené značení </a:t>
            </a:r>
            <a:r>
              <a:rPr lang="cs-CZ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Nutri-Score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rozhodně srozumitelné.</a:t>
            </a:r>
          </a:p>
          <a:p>
            <a:pPr marL="285750" indent="-285750">
              <a:spcAft>
                <a:spcPts val="3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8 % respondentů je zjednodušené značení </a:t>
            </a:r>
            <a:r>
              <a:rPr lang="cs-CZ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Nutri-Score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rozhodně či spíše nesrozumitelné.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DC859A2E-1634-497C-B05C-77EEE5458F03}"/>
              </a:ext>
            </a:extLst>
          </p:cNvPr>
          <p:cNvGraphicFramePr>
            <a:graphicFrameLocks/>
          </p:cNvGraphicFramePr>
          <p:nvPr/>
        </p:nvGraphicFramePr>
        <p:xfrm>
          <a:off x="5522187" y="2560110"/>
          <a:ext cx="5525169" cy="3289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" name="Skupina 15">
            <a:extLst>
              <a:ext uri="{FF2B5EF4-FFF2-40B4-BE49-F238E27FC236}">
                <a16:creationId xmlns:a16="http://schemas.microsoft.com/office/drawing/2014/main" id="{D6B02FBC-425E-4B18-8A4E-56D7957F64A0}"/>
              </a:ext>
            </a:extLst>
          </p:cNvPr>
          <p:cNvGrpSpPr/>
          <p:nvPr/>
        </p:nvGrpSpPr>
        <p:grpSpPr>
          <a:xfrm>
            <a:off x="-843280" y="5899150"/>
            <a:ext cx="13919200" cy="1824498"/>
            <a:chOff x="-843280" y="5899150"/>
            <a:chExt cx="13919200" cy="1824498"/>
          </a:xfrm>
        </p:grpSpPr>
        <p:pic>
          <p:nvPicPr>
            <p:cNvPr id="17" name="Obrázek 16" descr="Obsah obrázku rozmazaný&#10;&#10;Popis byl vytvořen automaticky">
              <a:extLst>
                <a:ext uri="{FF2B5EF4-FFF2-40B4-BE49-F238E27FC236}">
                  <a16:creationId xmlns:a16="http://schemas.microsoft.com/office/drawing/2014/main" id="{FE6F6CE4-49D3-46C6-ADE3-F27384DC9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0000"/>
            </a:blip>
            <a:srcRect t="83308"/>
            <a:stretch/>
          </p:blipFill>
          <p:spPr>
            <a:xfrm>
              <a:off x="-843280" y="6169337"/>
              <a:ext cx="13919200" cy="1554311"/>
            </a:xfrm>
            <a:prstGeom prst="rect">
              <a:avLst/>
            </a:prstGeom>
            <a:effectLst>
              <a:softEdge rad="635000"/>
            </a:effectLst>
          </p:spPr>
        </p:pic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A778A7C0-39BC-46F5-B70B-6B289165283A}"/>
                </a:ext>
              </a:extLst>
            </p:cNvPr>
            <p:cNvSpPr txBox="1"/>
            <p:nvPr/>
          </p:nvSpPr>
          <p:spPr>
            <a:xfrm>
              <a:off x="115747" y="5899150"/>
              <a:ext cx="12076253" cy="6309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Aft>
                  <a:spcPts val="300"/>
                </a:spcAft>
                <a:tabLst>
                  <a:tab pos="531813" algn="l"/>
                </a:tabLst>
              </a:pPr>
              <a:r>
                <a:rPr lang="cs-CZ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Otázka:	Zde můžete vidět první návrh, jak by zjednodušené značení nutričního složení na přední straně obalu potravin mohlo v budoucnosti vypadat.</a:t>
              </a:r>
            </a:p>
            <a:p>
              <a:pPr>
                <a:spcAft>
                  <a:spcPts val="300"/>
                </a:spcAft>
                <a:tabLst>
                  <a:tab pos="531813" algn="l"/>
                </a:tabLst>
              </a:pPr>
              <a:r>
                <a:rPr lang="cs-CZ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Je pro Vás tento návrh značení srozumitelný?</a:t>
              </a:r>
              <a:endParaRPr lang="pl-P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  <a:tabLst>
                  <a:tab pos="531813" algn="l"/>
                </a:tabLst>
              </a:pPr>
              <a:r>
                <a:rPr lang="pl-PL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Báze:	Všichni respondenti, N=1000</a:t>
              </a:r>
              <a:endParaRPr lang="cs-CZ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2CB18B06-42CD-494F-800A-40797140662D}"/>
              </a:ext>
            </a:extLst>
          </p:cNvPr>
          <p:cNvGraphicFramePr>
            <a:graphicFrameLocks/>
          </p:cNvGraphicFramePr>
          <p:nvPr/>
        </p:nvGraphicFramePr>
        <p:xfrm>
          <a:off x="5530930" y="1143420"/>
          <a:ext cx="6661070" cy="5025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1" name="Obrázek 10" descr="Obsah obrázku text, hrníček, káva, oranžová&#10;&#10;Popis byl vytvořen automaticky">
            <a:extLst>
              <a:ext uri="{FF2B5EF4-FFF2-40B4-BE49-F238E27FC236}">
                <a16:creationId xmlns:a16="http://schemas.microsoft.com/office/drawing/2014/main" id="{1AC4BB7E-4090-4D5E-8944-4BF9441F52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8080" y="3087868"/>
            <a:ext cx="4074107" cy="276131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0CD5595-2850-4D8D-A941-084BA503DF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0224" y="15740"/>
            <a:ext cx="1472635" cy="10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0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646C9-E91B-47DD-A4E3-C48B42FA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730980" cy="144151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Důležitost jednotlivých vlastností</a:t>
            </a:r>
            <a:b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zjednodušeného značení (%)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0CCC638-970A-4D77-8811-6BF52CA0B2B6}"/>
              </a:ext>
            </a:extLst>
          </p:cNvPr>
          <p:cNvSpPr txBox="1"/>
          <p:nvPr/>
        </p:nvSpPr>
        <p:spPr>
          <a:xfrm>
            <a:off x="138897" y="1441515"/>
            <a:ext cx="3268584" cy="442671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82 % respondentů je rozhodně důležité, aby bylo zjednodušené značení nutričního složení srozumitelné,</a:t>
            </a:r>
          </a:p>
          <a:p>
            <a:pPr marL="285750" indent="-285750">
              <a:spcAft>
                <a:spcPts val="3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76 % respondentů je rozhodně důležité, aby bylo dobře čitelné,</a:t>
            </a:r>
          </a:p>
          <a:p>
            <a:pPr marL="285750" indent="-285750">
              <a:spcAft>
                <a:spcPts val="3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59 % respondentů je rozhodně důležité, aby bylo výrazně viditelné na obale.</a:t>
            </a:r>
          </a:p>
          <a:p>
            <a:pPr marL="285750" indent="-285750">
              <a:spcAft>
                <a:spcPts val="3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Vícebarevné provedení naopak považuje za rozhodně důležité pouze 24 % respondentů.</a:t>
            </a: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39AC878A-5401-4E64-A805-159A66CBF3F3}"/>
              </a:ext>
            </a:extLst>
          </p:cNvPr>
          <p:cNvGrpSpPr/>
          <p:nvPr/>
        </p:nvGrpSpPr>
        <p:grpSpPr>
          <a:xfrm>
            <a:off x="-843280" y="6042696"/>
            <a:ext cx="13919200" cy="1646227"/>
            <a:chOff x="-843280" y="6077421"/>
            <a:chExt cx="13919200" cy="1646227"/>
          </a:xfrm>
        </p:grpSpPr>
        <p:pic>
          <p:nvPicPr>
            <p:cNvPr id="4" name="Obrázek 3" descr="Obsah obrázku rozmazaný&#10;&#10;Popis byl vytvořen automaticky">
              <a:extLst>
                <a:ext uri="{FF2B5EF4-FFF2-40B4-BE49-F238E27FC236}">
                  <a16:creationId xmlns:a16="http://schemas.microsoft.com/office/drawing/2014/main" id="{3A733097-0B94-450A-984D-681E880893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0000"/>
            </a:blip>
            <a:srcRect t="83308"/>
            <a:stretch/>
          </p:blipFill>
          <p:spPr>
            <a:xfrm>
              <a:off x="-843280" y="6169337"/>
              <a:ext cx="13919200" cy="1554311"/>
            </a:xfrm>
            <a:prstGeom prst="rect">
              <a:avLst/>
            </a:prstGeom>
            <a:effectLst>
              <a:softEdge rad="635000"/>
            </a:effectLst>
          </p:spPr>
        </p:pic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0C3C673F-012E-4650-96B3-CBC9223808E2}"/>
                </a:ext>
              </a:extLst>
            </p:cNvPr>
            <p:cNvSpPr txBox="1"/>
            <p:nvPr/>
          </p:nvSpPr>
          <p:spPr>
            <a:xfrm>
              <a:off x="115747" y="6077421"/>
              <a:ext cx="12076253" cy="4364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Aft>
                  <a:spcPts val="300"/>
                </a:spcAft>
                <a:tabLst>
                  <a:tab pos="531813" algn="l"/>
                </a:tabLst>
              </a:pPr>
              <a:r>
                <a:rPr lang="cs-CZ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Otázka:	Jaké by podle Vás mělo být zjednodušené značení nutričního složení na přední straně obalu potravin?</a:t>
              </a:r>
              <a:endParaRPr lang="pl-P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  <a:tabLst>
                  <a:tab pos="531813" algn="l"/>
                </a:tabLst>
              </a:pPr>
              <a:r>
                <a:rPr lang="pl-PL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Báze:	Všichni respondenti, N=1000</a:t>
              </a:r>
              <a:endParaRPr lang="cs-CZ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E1C968A9-261E-47E1-BC85-5DCDB2CB9E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2120"/>
              </p:ext>
            </p:extLst>
          </p:nvPr>
        </p:nvGraphicFramePr>
        <p:xfrm>
          <a:off x="3546378" y="1331089"/>
          <a:ext cx="8506725" cy="4597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88BF474D-4883-4C24-AE97-A1DA41F54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0224" y="15740"/>
            <a:ext cx="1472635" cy="10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2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646C9-E91B-47DD-A4E3-C48B42FA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30980" cy="144151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Hodnocení zjednodušeného značení</a:t>
            </a:r>
            <a:b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Nutri-Score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0CCC638-970A-4D77-8811-6BF52CA0B2B6}"/>
              </a:ext>
            </a:extLst>
          </p:cNvPr>
          <p:cNvSpPr txBox="1"/>
          <p:nvPr/>
        </p:nvSpPr>
        <p:spPr>
          <a:xfrm>
            <a:off x="277792" y="1409777"/>
            <a:ext cx="3611301" cy="450827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57 % respondentů rozhodně považuje zjednodušené značení </a:t>
            </a:r>
            <a:r>
              <a:rPr 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Nutri-Score</a:t>
            </a:r>
            <a: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srozumitelné,</a:t>
            </a:r>
          </a:p>
          <a:p>
            <a:pPr marL="285750" indent="-285750">
              <a:spcAft>
                <a:spcPts val="3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78 % respondentů jej rozhodně považuje za</a:t>
            </a:r>
            <a:b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dobře čitelné,</a:t>
            </a:r>
          </a:p>
          <a:p>
            <a:pPr marL="285750" indent="-285750">
              <a:spcAft>
                <a:spcPts val="3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77 % respondentů jej rozhodně považuje za výrazně viditelné na obale,</a:t>
            </a:r>
          </a:p>
          <a:p>
            <a:pPr marL="285750" indent="-285750">
              <a:spcAft>
                <a:spcPts val="3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 42 % respondentů rozhodně umožňuje jednoduché porovnání nutričního složení potravin mezi sebou.</a:t>
            </a:r>
          </a:p>
          <a:p>
            <a:pPr marL="285750" indent="-285750">
              <a:spcAft>
                <a:spcPts val="3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cs-CZ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39AC878A-5401-4E64-A805-159A66CBF3F3}"/>
              </a:ext>
            </a:extLst>
          </p:cNvPr>
          <p:cNvGrpSpPr/>
          <p:nvPr/>
        </p:nvGrpSpPr>
        <p:grpSpPr>
          <a:xfrm>
            <a:off x="-843280" y="6041630"/>
            <a:ext cx="13919200" cy="1647293"/>
            <a:chOff x="-843280" y="6076355"/>
            <a:chExt cx="13919200" cy="1647293"/>
          </a:xfrm>
        </p:grpSpPr>
        <p:pic>
          <p:nvPicPr>
            <p:cNvPr id="4" name="Obrázek 3" descr="Obsah obrázku rozmazaný&#10;&#10;Popis byl vytvořen automaticky">
              <a:extLst>
                <a:ext uri="{FF2B5EF4-FFF2-40B4-BE49-F238E27FC236}">
                  <a16:creationId xmlns:a16="http://schemas.microsoft.com/office/drawing/2014/main" id="{3A733097-0B94-450A-984D-681E880893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0000"/>
            </a:blip>
            <a:srcRect t="83308"/>
            <a:stretch/>
          </p:blipFill>
          <p:spPr>
            <a:xfrm>
              <a:off x="-843280" y="6169337"/>
              <a:ext cx="13919200" cy="1554311"/>
            </a:xfrm>
            <a:prstGeom prst="rect">
              <a:avLst/>
            </a:prstGeom>
            <a:effectLst>
              <a:softEdge rad="635000"/>
            </a:effectLst>
          </p:spPr>
        </p:pic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0C3C673F-012E-4650-96B3-CBC9223808E2}"/>
                </a:ext>
              </a:extLst>
            </p:cNvPr>
            <p:cNvSpPr txBox="1"/>
            <p:nvPr/>
          </p:nvSpPr>
          <p:spPr>
            <a:xfrm>
              <a:off x="115747" y="6076355"/>
              <a:ext cx="12076253" cy="4385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Aft>
                  <a:spcPts val="300"/>
                </a:spcAft>
                <a:tabLst>
                  <a:tab pos="531813" algn="l"/>
                </a:tabLst>
              </a:pPr>
              <a:r>
                <a:rPr lang="cs-CZ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Otázka:	Pokud se podíváte na následující značení nutričního složení potravin, jaké podle Vás je?</a:t>
              </a:r>
              <a:endParaRPr lang="pl-P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  <a:tabLst>
                  <a:tab pos="531813" algn="l"/>
                </a:tabLst>
              </a:pPr>
              <a:r>
                <a:rPr lang="pl-PL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Báze:	Všichni respondenti, N=1000</a:t>
              </a:r>
              <a:endParaRPr lang="cs-CZ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2A9D16FF-91D9-4263-96D1-7A37CFAEEB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607591"/>
              </p:ext>
            </p:extLst>
          </p:nvPr>
        </p:nvGraphicFramePr>
        <p:xfrm>
          <a:off x="3993264" y="1331089"/>
          <a:ext cx="8059839" cy="4665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2" descr="Obsah obrázku text, podepsat, vektorová grafika&#10;&#10;Popis byl vytvořen automaticky">
            <a:extLst>
              <a:ext uri="{FF2B5EF4-FFF2-40B4-BE49-F238E27FC236}">
                <a16:creationId xmlns:a16="http://schemas.microsoft.com/office/drawing/2014/main" id="{84B44CD7-D8FF-4125-B8C3-246B872B0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54" r="-100" b="-301"/>
          <a:stretch/>
        </p:blipFill>
        <p:spPr bwMode="auto">
          <a:xfrm>
            <a:off x="7965311" y="1212866"/>
            <a:ext cx="3191783" cy="1513334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A810B3A-38B2-4961-9826-0463DA4957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0224" y="15740"/>
            <a:ext cx="1472635" cy="10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1F1831"/>
      </a:dk2>
      <a:lt2>
        <a:srgbClr val="F3F0F3"/>
      </a:lt2>
      <a:accent1>
        <a:srgbClr val="28B821"/>
      </a:accent1>
      <a:accent2>
        <a:srgbClr val="14B951"/>
      </a:accent2>
      <a:accent3>
        <a:srgbClr val="20B595"/>
      </a:accent3>
      <a:accent4>
        <a:srgbClr val="17AFD5"/>
      </a:accent4>
      <a:accent5>
        <a:srgbClr val="2972E7"/>
      </a:accent5>
      <a:accent6>
        <a:srgbClr val="322CD9"/>
      </a:accent6>
      <a:hlink>
        <a:srgbClr val="B83FBF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15580</TotalTime>
  <Words>1212</Words>
  <Application>Microsoft Office PowerPoint</Application>
  <PresentationFormat>Widescreen</PresentationFormat>
  <Paragraphs>104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BrushVTI</vt:lpstr>
      <vt:lpstr>Motiv Office</vt:lpstr>
      <vt:lpstr>OZNAČOVÁNÍ OBALŮ POTRAVIN ZJEDNODUŠENÝM ZNAČENÍM NUTRIČNÍHO SLOŽENÍ Z POHLEDU ČESKÝCH SPOTŘEBITELŮ</vt:lpstr>
      <vt:lpstr>CÍLE PRŮZKUMU</vt:lpstr>
      <vt:lpstr>METODIKA PRŮZKUMU</vt:lpstr>
      <vt:lpstr>Zájem o nutriční složení potravin</vt:lpstr>
      <vt:lpstr>Porovnání schopnosti posoudit nutriční složení dle informací na obale v závislosti na vzdělání</vt:lpstr>
      <vt:lpstr>Postoj k zavedení jednoho zjednodušeného značení nutričního složení potravin v rámci EU</vt:lpstr>
      <vt:lpstr>Srozumitelnost zjednodušeného značení Nutri-Score</vt:lpstr>
      <vt:lpstr>Důležitost jednotlivých vlastností zjednodušeného značení (%)</vt:lpstr>
      <vt:lpstr>Hodnocení zjednodušeného značení Nutri-Score (%)</vt:lpstr>
      <vt:lpstr>Využití zjednodušeného značení Nutri-Score při nákupu potravin (%)</vt:lpstr>
      <vt:lpstr>SHRNUTÍ</vt:lpstr>
      <vt:lpstr>PODĚKOVÁNÍ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Označování nutričního složení potravin</dc:title>
  <dc:creator>Paidarová Eliška (S-FAPPZ)</dc:creator>
  <cp:lastModifiedBy>KOPACEK Petr</cp:lastModifiedBy>
  <cp:revision>271</cp:revision>
  <dcterms:created xsi:type="dcterms:W3CDTF">2021-06-02T14:33:34Z</dcterms:created>
  <dcterms:modified xsi:type="dcterms:W3CDTF">2021-10-21T21:41:14Z</dcterms:modified>
</cp:coreProperties>
</file>